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67"/>
  </p:notesMasterIdLst>
  <p:sldIdLst>
    <p:sldId id="335" r:id="rId2"/>
    <p:sldId id="287" r:id="rId3"/>
    <p:sldId id="336" r:id="rId4"/>
    <p:sldId id="365" r:id="rId5"/>
    <p:sldId id="296" r:id="rId6"/>
    <p:sldId id="378" r:id="rId7"/>
    <p:sldId id="377" r:id="rId8"/>
    <p:sldId id="301" r:id="rId9"/>
    <p:sldId id="354" r:id="rId10"/>
    <p:sldId id="307" r:id="rId11"/>
    <p:sldId id="373" r:id="rId12"/>
    <p:sldId id="337" r:id="rId13"/>
    <p:sldId id="376" r:id="rId14"/>
    <p:sldId id="361" r:id="rId15"/>
    <p:sldId id="338" r:id="rId16"/>
    <p:sldId id="353" r:id="rId17"/>
    <p:sldId id="372" r:id="rId18"/>
    <p:sldId id="340" r:id="rId19"/>
    <p:sldId id="342" r:id="rId20"/>
    <p:sldId id="327" r:id="rId21"/>
    <p:sldId id="344" r:id="rId22"/>
    <p:sldId id="306" r:id="rId23"/>
    <p:sldId id="356" r:id="rId24"/>
    <p:sldId id="345" r:id="rId25"/>
    <p:sldId id="357" r:id="rId26"/>
    <p:sldId id="374" r:id="rId27"/>
    <p:sldId id="359" r:id="rId28"/>
    <p:sldId id="389" r:id="rId29"/>
    <p:sldId id="391" r:id="rId30"/>
    <p:sldId id="393" r:id="rId31"/>
    <p:sldId id="402" r:id="rId32"/>
    <p:sldId id="395" r:id="rId33"/>
    <p:sldId id="396" r:id="rId34"/>
    <p:sldId id="394" r:id="rId35"/>
    <p:sldId id="399" r:id="rId36"/>
    <p:sldId id="397" r:id="rId37"/>
    <p:sldId id="398" r:id="rId38"/>
    <p:sldId id="400" r:id="rId39"/>
    <p:sldId id="401" r:id="rId40"/>
    <p:sldId id="330" r:id="rId41"/>
    <p:sldId id="360" r:id="rId42"/>
    <p:sldId id="375" r:id="rId43"/>
    <p:sldId id="383" r:id="rId44"/>
    <p:sldId id="384" r:id="rId45"/>
    <p:sldId id="379" r:id="rId46"/>
    <p:sldId id="380" r:id="rId47"/>
    <p:sldId id="381" r:id="rId48"/>
    <p:sldId id="382" r:id="rId49"/>
    <p:sldId id="309" r:id="rId50"/>
    <p:sldId id="347" r:id="rId51"/>
    <p:sldId id="348" r:id="rId52"/>
    <p:sldId id="385" r:id="rId53"/>
    <p:sldId id="386" r:id="rId54"/>
    <p:sldId id="311" r:id="rId55"/>
    <p:sldId id="312" r:id="rId56"/>
    <p:sldId id="350" r:id="rId57"/>
    <p:sldId id="366" r:id="rId58"/>
    <p:sldId id="368" r:id="rId59"/>
    <p:sldId id="369" r:id="rId60"/>
    <p:sldId id="390" r:id="rId61"/>
    <p:sldId id="370" r:id="rId62"/>
    <p:sldId id="371" r:id="rId63"/>
    <p:sldId id="349" r:id="rId64"/>
    <p:sldId id="289" r:id="rId65"/>
    <p:sldId id="325" r:id="rId6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3"/>
    <p:restoredTop sz="94646"/>
  </p:normalViewPr>
  <p:slideViewPr>
    <p:cSldViewPr snapToGrid="0">
      <p:cViewPr varScale="1">
        <p:scale>
          <a:sx n="180" d="100"/>
          <a:sy n="180" d="100"/>
        </p:scale>
        <p:origin x="248" y="192"/>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16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49302942-DCBE-2042-9484-A7F2AF5C410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charset="0"/>
                <a:ea typeface="+mn-ea"/>
              </a:defRPr>
            </a:lvl1pPr>
          </a:lstStyle>
          <a:p>
            <a:pPr>
              <a:defRPr/>
            </a:pPr>
            <a:endParaRPr lang="en-US"/>
          </a:p>
        </p:txBody>
      </p:sp>
      <p:sp>
        <p:nvSpPr>
          <p:cNvPr id="45059" name="Rectangle 3">
            <a:extLst>
              <a:ext uri="{FF2B5EF4-FFF2-40B4-BE49-F238E27FC236}">
                <a16:creationId xmlns:a16="http://schemas.microsoft.com/office/drawing/2014/main" id="{235F8499-D8C9-884A-B57C-C940CEFECF90}"/>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mn-ea"/>
              </a:defRPr>
            </a:lvl1pPr>
          </a:lstStyle>
          <a:p>
            <a:pPr>
              <a:defRPr/>
            </a:pPr>
            <a:endParaRPr lang="en-US"/>
          </a:p>
        </p:txBody>
      </p:sp>
      <p:sp>
        <p:nvSpPr>
          <p:cNvPr id="14340" name="Rectangle 4">
            <a:extLst>
              <a:ext uri="{FF2B5EF4-FFF2-40B4-BE49-F238E27FC236}">
                <a16:creationId xmlns:a16="http://schemas.microsoft.com/office/drawing/2014/main" id="{83938DA9-AA87-AB48-8741-86F75F08868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5">
            <a:extLst>
              <a:ext uri="{FF2B5EF4-FFF2-40B4-BE49-F238E27FC236}">
                <a16:creationId xmlns:a16="http://schemas.microsoft.com/office/drawing/2014/main" id="{95DC441F-0E40-674C-BA4C-5DA94E1E07A9}"/>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5062" name="Rectangle 6">
            <a:extLst>
              <a:ext uri="{FF2B5EF4-FFF2-40B4-BE49-F238E27FC236}">
                <a16:creationId xmlns:a16="http://schemas.microsoft.com/office/drawing/2014/main" id="{3038A88E-6183-F144-AD06-9E283509DF6C}"/>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charset="0"/>
                <a:ea typeface="+mn-ea"/>
              </a:defRPr>
            </a:lvl1pPr>
          </a:lstStyle>
          <a:p>
            <a:pPr>
              <a:defRPr/>
            </a:pPr>
            <a:endParaRPr lang="en-US"/>
          </a:p>
        </p:txBody>
      </p:sp>
      <p:sp>
        <p:nvSpPr>
          <p:cNvPr id="45063" name="Rectangle 7">
            <a:extLst>
              <a:ext uri="{FF2B5EF4-FFF2-40B4-BE49-F238E27FC236}">
                <a16:creationId xmlns:a16="http://schemas.microsoft.com/office/drawing/2014/main" id="{5D2F2116-BA5A-A54A-ADDF-B3667C5CA642}"/>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fld id="{16597172-518A-EE42-BA9F-1B547B5A81E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949977C-AB6F-C14D-8B1E-446816C95B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B42C34C-0263-2F48-84E4-BC9BE247CD3C}" type="slidenum">
              <a:rPr lang="en-US" altLang="en-US" sz="1200">
                <a:latin typeface="Times New Roman" panose="02020603050405020304" pitchFamily="18" charset="0"/>
              </a:rPr>
              <a:pPr/>
              <a:t>1</a:t>
            </a:fld>
            <a:endParaRPr lang="en-US" altLang="en-US" sz="1200">
              <a:latin typeface="Times New Roman" panose="02020603050405020304" pitchFamily="18" charset="0"/>
            </a:endParaRPr>
          </a:p>
        </p:txBody>
      </p:sp>
      <p:sp>
        <p:nvSpPr>
          <p:cNvPr id="16387" name="Rectangle 2">
            <a:extLst>
              <a:ext uri="{FF2B5EF4-FFF2-40B4-BE49-F238E27FC236}">
                <a16:creationId xmlns:a16="http://schemas.microsoft.com/office/drawing/2014/main" id="{FBBD2EE3-CB04-4147-9E4E-ACD5E12066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B48B2D57-33BD-3849-9919-E10F8F1266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F52FEDBE-B984-5C43-B9F3-D8F94CD87C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8829CD9-E208-054F-8E3E-415F96B9EB9B}" type="slidenum">
              <a:rPr lang="en-US" altLang="en-US" sz="1200">
                <a:latin typeface="Times New Roman" panose="02020603050405020304" pitchFamily="18" charset="0"/>
              </a:rPr>
              <a:pPr/>
              <a:t>16</a:t>
            </a:fld>
            <a:endParaRPr lang="en-US" altLang="en-US" sz="1200">
              <a:latin typeface="Times New Roman" panose="02020603050405020304" pitchFamily="18" charset="0"/>
            </a:endParaRPr>
          </a:p>
        </p:txBody>
      </p:sp>
      <p:sp>
        <p:nvSpPr>
          <p:cNvPr id="36867" name="Rectangle 2">
            <a:extLst>
              <a:ext uri="{FF2B5EF4-FFF2-40B4-BE49-F238E27FC236}">
                <a16:creationId xmlns:a16="http://schemas.microsoft.com/office/drawing/2014/main" id="{C76564FD-0B4F-F04F-93C1-53111E209562}"/>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555A5EBA-09D7-E845-9825-33579B0846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F01F201-3BDD-3940-9786-0B788BE64A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E4BEB60-A0F0-1248-B546-9DE5619C0865}" type="slidenum">
              <a:rPr lang="en-US" altLang="en-US" sz="1200">
                <a:latin typeface="Times New Roman" panose="02020603050405020304" pitchFamily="18" charset="0"/>
              </a:rPr>
              <a:pPr/>
              <a:t>18</a:t>
            </a:fld>
            <a:endParaRPr lang="en-US" altLang="en-US" sz="1200">
              <a:latin typeface="Times New Roman" panose="02020603050405020304" pitchFamily="18" charset="0"/>
            </a:endParaRPr>
          </a:p>
        </p:txBody>
      </p:sp>
      <p:sp>
        <p:nvSpPr>
          <p:cNvPr id="38915" name="Rectangle 2">
            <a:extLst>
              <a:ext uri="{FF2B5EF4-FFF2-40B4-BE49-F238E27FC236}">
                <a16:creationId xmlns:a16="http://schemas.microsoft.com/office/drawing/2014/main" id="{AF9C05B4-606F-9B45-B3F3-022339C11C8E}"/>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4CE4F3-21F2-7448-B889-1C386620A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147A5031-4946-CC46-9332-209F8FA15D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B72CB2E-D4C7-1447-AF44-0EB9FFCC0B7C}" type="slidenum">
              <a:rPr lang="en-US" altLang="en-US" sz="1200">
                <a:latin typeface="Times New Roman" panose="02020603050405020304" pitchFamily="18" charset="0"/>
              </a:rPr>
              <a:pPr/>
              <a:t>19</a:t>
            </a:fld>
            <a:endParaRPr lang="en-US" altLang="en-US" sz="1200">
              <a:latin typeface="Times New Roman" panose="02020603050405020304" pitchFamily="18" charset="0"/>
            </a:endParaRPr>
          </a:p>
        </p:txBody>
      </p:sp>
      <p:sp>
        <p:nvSpPr>
          <p:cNvPr id="40963" name="Rectangle 2">
            <a:extLst>
              <a:ext uri="{FF2B5EF4-FFF2-40B4-BE49-F238E27FC236}">
                <a16:creationId xmlns:a16="http://schemas.microsoft.com/office/drawing/2014/main" id="{B4E786C1-76C7-DD4D-AEAD-DC7D7841FA91}"/>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3E367560-886A-9343-8977-BC492DCB3C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68219441-8590-B14B-8C69-B846CDE052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4FC73D9-2DE6-1345-A466-A8E53F8D8C35}" type="slidenum">
              <a:rPr lang="en-US" altLang="en-US" sz="1200">
                <a:latin typeface="Times New Roman" panose="02020603050405020304" pitchFamily="18" charset="0"/>
              </a:rPr>
              <a:pPr/>
              <a:t>20</a:t>
            </a:fld>
            <a:endParaRPr lang="en-US" altLang="en-US" sz="1200">
              <a:latin typeface="Times New Roman" panose="02020603050405020304" pitchFamily="18" charset="0"/>
            </a:endParaRPr>
          </a:p>
        </p:txBody>
      </p:sp>
      <p:sp>
        <p:nvSpPr>
          <p:cNvPr id="43011" name="Rectangle 2">
            <a:extLst>
              <a:ext uri="{FF2B5EF4-FFF2-40B4-BE49-F238E27FC236}">
                <a16:creationId xmlns:a16="http://schemas.microsoft.com/office/drawing/2014/main" id="{594FE1E0-E2C7-0B4C-82DE-54CDF57C419B}"/>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D14765E2-7CC0-D74B-BBD1-FB83DB03BF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EB339E9E-C3E0-D449-AA5E-3EDB56E0B1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EEF9AD9-7A59-DE43-AD8F-201ABFE73A5B}" type="slidenum">
              <a:rPr lang="en-US" altLang="en-US" sz="1200">
                <a:latin typeface="Times New Roman" panose="02020603050405020304" pitchFamily="18" charset="0"/>
              </a:rPr>
              <a:pPr/>
              <a:t>21</a:t>
            </a:fld>
            <a:endParaRPr lang="en-US" altLang="en-US" sz="1200">
              <a:latin typeface="Times New Roman" panose="02020603050405020304" pitchFamily="18" charset="0"/>
            </a:endParaRPr>
          </a:p>
        </p:txBody>
      </p:sp>
      <p:sp>
        <p:nvSpPr>
          <p:cNvPr id="45059" name="Rectangle 2">
            <a:extLst>
              <a:ext uri="{FF2B5EF4-FFF2-40B4-BE49-F238E27FC236}">
                <a16:creationId xmlns:a16="http://schemas.microsoft.com/office/drawing/2014/main" id="{CCD5137A-D4F7-794D-B347-5BB3C0EA34D3}"/>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A58C88E5-57FF-6143-A7F2-A6A7813EF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BA896DA0-3AD4-9D43-8217-72DCBDC3FC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2D8916-1B34-594B-861D-C2AB670FF737}"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
        <p:nvSpPr>
          <p:cNvPr id="47107" name="Rectangle 2">
            <a:extLst>
              <a:ext uri="{FF2B5EF4-FFF2-40B4-BE49-F238E27FC236}">
                <a16:creationId xmlns:a16="http://schemas.microsoft.com/office/drawing/2014/main" id="{08D7FE70-8C96-834F-9F5A-2C3B254D283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07731371-7C09-A14D-8704-DB954E8EF1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33FE463E-B533-8246-9D3D-C4C540FB6F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48909F-4291-0046-963E-A747F66C0E5F}"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49155" name="Rectangle 2">
            <a:extLst>
              <a:ext uri="{FF2B5EF4-FFF2-40B4-BE49-F238E27FC236}">
                <a16:creationId xmlns:a16="http://schemas.microsoft.com/office/drawing/2014/main" id="{1B41AE5B-3AD2-8645-AE04-B2D1DC4D129C}"/>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DF674734-54E9-C941-AA0D-9CD872EB1A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B1466EC-10D6-1848-BF24-A12C53E925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C2F1A20-79E0-6047-995A-8DF00AFAD28A}" type="slidenum">
              <a:rPr lang="en-US" altLang="en-US" sz="1200">
                <a:latin typeface="Times New Roman" panose="02020603050405020304" pitchFamily="18" charset="0"/>
              </a:rPr>
              <a:pPr/>
              <a:t>24</a:t>
            </a:fld>
            <a:endParaRPr lang="en-US" altLang="en-US" sz="1200">
              <a:latin typeface="Times New Roman" panose="02020603050405020304" pitchFamily="18" charset="0"/>
            </a:endParaRPr>
          </a:p>
        </p:txBody>
      </p:sp>
      <p:sp>
        <p:nvSpPr>
          <p:cNvPr id="51203" name="Rectangle 2">
            <a:extLst>
              <a:ext uri="{FF2B5EF4-FFF2-40B4-BE49-F238E27FC236}">
                <a16:creationId xmlns:a16="http://schemas.microsoft.com/office/drawing/2014/main" id="{7609B4DB-E450-6A41-A04A-F37CC9A4446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099CFF44-E546-BF4E-A7C7-14E6DAAB6D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5343621C-979E-8D4B-902C-5DB5333D9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F7138CC-A29B-D54E-832F-3442CCFE4D73}" type="slidenum">
              <a:rPr lang="en-US" altLang="en-US" sz="1200">
                <a:latin typeface="Times New Roman" panose="02020603050405020304" pitchFamily="18" charset="0"/>
              </a:rPr>
              <a:pPr/>
              <a:t>25</a:t>
            </a:fld>
            <a:endParaRPr lang="en-US" altLang="en-US" sz="1200">
              <a:latin typeface="Times New Roman" panose="02020603050405020304" pitchFamily="18" charset="0"/>
            </a:endParaRPr>
          </a:p>
        </p:txBody>
      </p:sp>
      <p:sp>
        <p:nvSpPr>
          <p:cNvPr id="53251" name="Rectangle 2">
            <a:extLst>
              <a:ext uri="{FF2B5EF4-FFF2-40B4-BE49-F238E27FC236}">
                <a16:creationId xmlns:a16="http://schemas.microsoft.com/office/drawing/2014/main" id="{04E1C943-31E4-1F43-80DE-F9A3DD9FBA90}"/>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D8E07A12-7043-A343-9064-3A2E0BA503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597172-518A-EE42-BA9F-1B547B5A81E7}" type="slidenum">
              <a:rPr lang="en-US" altLang="en-US" smtClean="0"/>
              <a:pPr/>
              <a:t>26</a:t>
            </a:fld>
            <a:endParaRPr lang="en-US" altLang="en-US"/>
          </a:p>
        </p:txBody>
      </p:sp>
    </p:spTree>
    <p:extLst>
      <p:ext uri="{BB962C8B-B14F-4D97-AF65-F5344CB8AC3E}">
        <p14:creationId xmlns:p14="http://schemas.microsoft.com/office/powerpoint/2010/main" val="1072219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7032C846-9268-7F4B-B7F6-27C2593C2D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DD5846B-19E3-3044-962A-5B9037EFA51E}"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18435" name="Rectangle 2">
            <a:extLst>
              <a:ext uri="{FF2B5EF4-FFF2-40B4-BE49-F238E27FC236}">
                <a16:creationId xmlns:a16="http://schemas.microsoft.com/office/drawing/2014/main" id="{4D98BF3F-EF6E-D74F-B147-A78E170879C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E73AF47A-9669-6542-A8CF-2C10204DD5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429C7F34-1B04-C149-B419-6F8A5CEB01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7D40D2C-E19D-E34C-BD07-0FB7ECB2B6B2}" type="slidenum">
              <a:rPr lang="en-US" altLang="en-US" sz="1200">
                <a:latin typeface="Times New Roman" panose="02020603050405020304" pitchFamily="18" charset="0"/>
              </a:rPr>
              <a:pPr/>
              <a:t>27</a:t>
            </a:fld>
            <a:endParaRPr lang="en-US" altLang="en-US" sz="1200">
              <a:latin typeface="Times New Roman" panose="02020603050405020304" pitchFamily="18" charset="0"/>
            </a:endParaRPr>
          </a:p>
        </p:txBody>
      </p:sp>
      <p:sp>
        <p:nvSpPr>
          <p:cNvPr id="55299" name="Rectangle 2">
            <a:extLst>
              <a:ext uri="{FF2B5EF4-FFF2-40B4-BE49-F238E27FC236}">
                <a16:creationId xmlns:a16="http://schemas.microsoft.com/office/drawing/2014/main" id="{B0740DE6-BCB0-C54A-9EAA-7B80E8EBE38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C32F2BA6-2995-3443-A192-AC38EEA46E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C21A2FA-DFB5-7247-90AD-119F8D8B94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802341F-4D89-CA48-AEF1-DA0864CF3519}" type="slidenum">
              <a:rPr lang="en-US" altLang="en-US" sz="1200">
                <a:latin typeface="Times New Roman" panose="02020603050405020304" pitchFamily="18" charset="0"/>
              </a:rPr>
              <a:pPr/>
              <a:t>40</a:t>
            </a:fld>
            <a:endParaRPr lang="en-US" altLang="en-US" sz="1200">
              <a:latin typeface="Times New Roman" panose="02020603050405020304" pitchFamily="18" charset="0"/>
            </a:endParaRPr>
          </a:p>
        </p:txBody>
      </p:sp>
      <p:sp>
        <p:nvSpPr>
          <p:cNvPr id="57347" name="Rectangle 2">
            <a:extLst>
              <a:ext uri="{FF2B5EF4-FFF2-40B4-BE49-F238E27FC236}">
                <a16:creationId xmlns:a16="http://schemas.microsoft.com/office/drawing/2014/main" id="{AD3289C5-1F20-BD4D-A341-F96CB8C79615}"/>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B629A742-C134-914C-96C0-1F06C1FF28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37297BED-D263-2C4D-8133-50344A432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BD4234F-A3E9-FA40-AD9C-C114A850BE53}"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59395" name="Rectangle 2">
            <a:extLst>
              <a:ext uri="{FF2B5EF4-FFF2-40B4-BE49-F238E27FC236}">
                <a16:creationId xmlns:a16="http://schemas.microsoft.com/office/drawing/2014/main" id="{D121B18D-A10F-6B4B-98D7-8F2A11EFB0A1}"/>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94F1E423-F8AF-774F-AA28-C611B2728C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7489E67-17A1-4C8E-94AC-E24657486E0B}" type="slidenum">
              <a:rPr lang="en-US" sz="1200">
                <a:latin typeface="Liberation Sans" charset="0"/>
              </a:rPr>
              <a:pPr/>
              <a:t>42</a:t>
            </a:fld>
            <a:endParaRPr lang="en-US" sz="1200">
              <a:latin typeface="Liberation Sans" charset="0"/>
            </a:endParaRPr>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Liberation Sans" charset="0"/>
              <a:ea typeface="ＭＳ Ｐゴシック" panose="020B0600070205080204" pitchFamily="34" charset="-128"/>
            </a:endParaRPr>
          </a:p>
        </p:txBody>
      </p:sp>
    </p:spTree>
    <p:extLst>
      <p:ext uri="{BB962C8B-B14F-4D97-AF65-F5344CB8AC3E}">
        <p14:creationId xmlns:p14="http://schemas.microsoft.com/office/powerpoint/2010/main" val="761228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597172-518A-EE42-BA9F-1B547B5A81E7}" type="slidenum">
              <a:rPr lang="en-US" altLang="en-US" smtClean="0"/>
              <a:pPr/>
              <a:t>46</a:t>
            </a:fld>
            <a:endParaRPr lang="en-US" altLang="en-US"/>
          </a:p>
        </p:txBody>
      </p:sp>
    </p:spTree>
    <p:extLst>
      <p:ext uri="{BB962C8B-B14F-4D97-AF65-F5344CB8AC3E}">
        <p14:creationId xmlns:p14="http://schemas.microsoft.com/office/powerpoint/2010/main" val="3579244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80371E1C-B560-CB4C-853A-59AEAC8571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DC3F068-DB8E-A54D-A2E4-70EF4FDCE80E}" type="slidenum">
              <a:rPr lang="en-US" altLang="en-US" sz="1200">
                <a:latin typeface="Times New Roman" panose="02020603050405020304" pitchFamily="18" charset="0"/>
              </a:rPr>
              <a:pPr/>
              <a:t>49</a:t>
            </a:fld>
            <a:endParaRPr lang="en-US" altLang="en-US" sz="1200">
              <a:latin typeface="Times New Roman" panose="02020603050405020304" pitchFamily="18" charset="0"/>
            </a:endParaRPr>
          </a:p>
        </p:txBody>
      </p:sp>
      <p:sp>
        <p:nvSpPr>
          <p:cNvPr id="61443" name="Rectangle 2">
            <a:extLst>
              <a:ext uri="{FF2B5EF4-FFF2-40B4-BE49-F238E27FC236}">
                <a16:creationId xmlns:a16="http://schemas.microsoft.com/office/drawing/2014/main" id="{2C2DBB5E-828E-9643-BA52-FF17D133457F}"/>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0C21E2A-191D-DF49-B039-58E71AC778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DE12A46-99E0-B145-902F-19CF4DE77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801DD9F-E290-0A48-8D09-E5A6369AC9C7}" type="slidenum">
              <a:rPr lang="en-US" altLang="en-US" sz="1200">
                <a:latin typeface="Times New Roman" panose="02020603050405020304" pitchFamily="18" charset="0"/>
              </a:rPr>
              <a:pPr/>
              <a:t>50</a:t>
            </a:fld>
            <a:endParaRPr lang="en-US" altLang="en-US" sz="1200">
              <a:latin typeface="Times New Roman" panose="02020603050405020304" pitchFamily="18" charset="0"/>
            </a:endParaRPr>
          </a:p>
        </p:txBody>
      </p:sp>
      <p:sp>
        <p:nvSpPr>
          <p:cNvPr id="63491" name="Rectangle 2">
            <a:extLst>
              <a:ext uri="{FF2B5EF4-FFF2-40B4-BE49-F238E27FC236}">
                <a16:creationId xmlns:a16="http://schemas.microsoft.com/office/drawing/2014/main" id="{A63A4526-0BB4-354F-99D4-C6463629E647}"/>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FB234BB2-38B1-0E41-A23E-E60C25367B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7833890B-027D-184A-9CFA-62A5869EBC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8DA2F88-A60D-5B4C-8018-76873F97AA97}" type="slidenum">
              <a:rPr lang="en-US" altLang="en-US" sz="1200">
                <a:latin typeface="Times New Roman" panose="02020603050405020304" pitchFamily="18" charset="0"/>
              </a:rPr>
              <a:pPr/>
              <a:t>51</a:t>
            </a:fld>
            <a:endParaRPr lang="en-US" altLang="en-US" sz="1200">
              <a:latin typeface="Times New Roman" panose="02020603050405020304" pitchFamily="18" charset="0"/>
            </a:endParaRPr>
          </a:p>
        </p:txBody>
      </p:sp>
      <p:sp>
        <p:nvSpPr>
          <p:cNvPr id="65539" name="Rectangle 2">
            <a:extLst>
              <a:ext uri="{FF2B5EF4-FFF2-40B4-BE49-F238E27FC236}">
                <a16:creationId xmlns:a16="http://schemas.microsoft.com/office/drawing/2014/main" id="{E5FAF7D5-AA04-5648-B2B5-ABA9C98BA15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2540F97A-7C05-484F-B999-419FB3B0BF1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4D155EE9-0537-D74A-818F-DC4C04B7CF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776622F-8D7E-344C-A520-9E7A2479FC6C}" type="slidenum">
              <a:rPr lang="en-US" altLang="en-US" sz="1200">
                <a:latin typeface="Times New Roman" panose="02020603050405020304" pitchFamily="18" charset="0"/>
              </a:rPr>
              <a:pPr/>
              <a:t>54</a:t>
            </a:fld>
            <a:endParaRPr lang="en-US" altLang="en-US" sz="1200">
              <a:latin typeface="Times New Roman" panose="02020603050405020304" pitchFamily="18" charset="0"/>
            </a:endParaRPr>
          </a:p>
        </p:txBody>
      </p:sp>
      <p:sp>
        <p:nvSpPr>
          <p:cNvPr id="67587" name="Rectangle 2">
            <a:extLst>
              <a:ext uri="{FF2B5EF4-FFF2-40B4-BE49-F238E27FC236}">
                <a16:creationId xmlns:a16="http://schemas.microsoft.com/office/drawing/2014/main" id="{889A7266-9E2C-BC42-8B2E-533F80415900}"/>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4D2C55A5-7FCE-AB45-B2FC-D218AD56DB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547759A-179B-6944-9D54-5E6CCCA633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D2034C-FC7B-7442-8D5C-33E037610451}" type="slidenum">
              <a:rPr lang="en-US" altLang="en-US" sz="1200">
                <a:latin typeface="Times New Roman" panose="02020603050405020304" pitchFamily="18" charset="0"/>
              </a:rPr>
              <a:pPr/>
              <a:t>55</a:t>
            </a:fld>
            <a:endParaRPr lang="en-US" altLang="en-US" sz="1200">
              <a:latin typeface="Times New Roman" panose="02020603050405020304" pitchFamily="18" charset="0"/>
            </a:endParaRPr>
          </a:p>
        </p:txBody>
      </p:sp>
      <p:sp>
        <p:nvSpPr>
          <p:cNvPr id="69635" name="Rectangle 2">
            <a:extLst>
              <a:ext uri="{FF2B5EF4-FFF2-40B4-BE49-F238E27FC236}">
                <a16:creationId xmlns:a16="http://schemas.microsoft.com/office/drawing/2014/main" id="{270CB902-BA6F-AB47-A53D-C5D991F011E5}"/>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0CEA57FD-B492-A748-A410-0963954B9C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Optical microscopy good to ca. wavelength of light</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Higher frequencies</a:t>
            </a:r>
          </a:p>
          <a:p>
            <a:pPr eaLnBrk="1" hangingPunct="1"/>
            <a:r>
              <a:rPr lang="en-US" altLang="en-US">
                <a:latin typeface="Times New Roman" panose="02020603050405020304" pitchFamily="18" charset="0"/>
                <a:ea typeface="ＭＳ Ｐゴシック" panose="020B0600070205080204" pitchFamily="34" charset="-128"/>
              </a:rPr>
              <a:t>	X-rays – good idea but difficult to focus</a:t>
            </a:r>
          </a:p>
          <a:p>
            <a:pPr eaLnBrk="1" hangingPunct="1"/>
            <a:r>
              <a:rPr lang="en-US" altLang="en-US">
                <a:latin typeface="Times New Roman" panose="02020603050405020304" pitchFamily="18" charset="0"/>
                <a:ea typeface="ＭＳ Ｐゴシック" panose="020B0600070205080204" pitchFamily="34" charset="-128"/>
              </a:rPr>
              <a:t>	Electrons - wavelength proportional to velocity with high voltage (high acceleration) get wavelengths ca. 3pm (0.003nm) (x1,000,000)</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DE5AB3D-AB21-B948-9D94-EFB2C25BFF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D89C0BF-3E05-C847-B9C1-988661E55185}"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20483" name="Rectangle 2">
            <a:extLst>
              <a:ext uri="{FF2B5EF4-FFF2-40B4-BE49-F238E27FC236}">
                <a16:creationId xmlns:a16="http://schemas.microsoft.com/office/drawing/2014/main" id="{5041DF37-EFF8-A149-B167-48076C27BE9C}"/>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E89EBE7-002F-6649-8A3F-5BE3F46970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9D05CBA-E652-5B4D-9D0F-1847859486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BAFA632-4E29-1948-A98C-C2B6BCBB0D86}" type="slidenum">
              <a:rPr lang="en-US" altLang="en-US" sz="1200">
                <a:latin typeface="Times New Roman" panose="02020603050405020304" pitchFamily="18" charset="0"/>
              </a:rPr>
              <a:pPr/>
              <a:t>56</a:t>
            </a:fld>
            <a:endParaRPr lang="en-US" altLang="en-US" sz="1200">
              <a:latin typeface="Times New Roman" panose="02020603050405020304" pitchFamily="18" charset="0"/>
            </a:endParaRPr>
          </a:p>
        </p:txBody>
      </p:sp>
      <p:sp>
        <p:nvSpPr>
          <p:cNvPr id="71683" name="Rectangle 2">
            <a:extLst>
              <a:ext uri="{FF2B5EF4-FFF2-40B4-BE49-F238E27FC236}">
                <a16:creationId xmlns:a16="http://schemas.microsoft.com/office/drawing/2014/main" id="{C69E9937-5E93-AD48-B1F9-4B7AF5936FF7}"/>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87383565-7556-AF41-B096-D962E40F63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C2D1E057-0B9C-324A-993F-216233E5C0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AEE0FC-394F-BD4A-8606-39627522F3BD}"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77827" name="Rectangle 2">
            <a:extLst>
              <a:ext uri="{FF2B5EF4-FFF2-40B4-BE49-F238E27FC236}">
                <a16:creationId xmlns:a16="http://schemas.microsoft.com/office/drawing/2014/main" id="{C7FC2014-8E32-354F-9EA4-2C822EDB31E3}"/>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2716547C-B149-8A47-8C77-08C8EA0A9DF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CCF0C215-0998-CF4F-B74B-D56EB883B0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147DD83-2CB8-A348-ACE3-248AA333CA5B}" type="slidenum">
              <a:rPr lang="en-US" altLang="en-US" sz="1200">
                <a:latin typeface="Times New Roman" panose="02020603050405020304" pitchFamily="18" charset="0"/>
              </a:rPr>
              <a:pPr/>
              <a:t>64</a:t>
            </a:fld>
            <a:endParaRPr lang="en-US" altLang="en-US" sz="1200">
              <a:latin typeface="Times New Roman" panose="02020603050405020304" pitchFamily="18" charset="0"/>
            </a:endParaRPr>
          </a:p>
        </p:txBody>
      </p:sp>
      <p:sp>
        <p:nvSpPr>
          <p:cNvPr id="79875" name="Rectangle 2">
            <a:extLst>
              <a:ext uri="{FF2B5EF4-FFF2-40B4-BE49-F238E27FC236}">
                <a16:creationId xmlns:a16="http://schemas.microsoft.com/office/drawing/2014/main" id="{38823A0B-5DE9-3943-B4A4-E0BDA2B8D5AE}"/>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0FFFA468-64AD-5C47-A484-E16D5AC5A5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B442D97E-F029-ED42-96FF-611E20C333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70E90DD-05B1-DD45-A6FA-72496869549D}" type="slidenum">
              <a:rPr lang="en-US" altLang="en-US" sz="1200">
                <a:latin typeface="Times New Roman" panose="02020603050405020304" pitchFamily="18" charset="0"/>
              </a:rPr>
              <a:pPr/>
              <a:t>65</a:t>
            </a:fld>
            <a:endParaRPr lang="en-US" altLang="en-US" sz="1200">
              <a:latin typeface="Times New Roman" panose="02020603050405020304" pitchFamily="18" charset="0"/>
            </a:endParaRPr>
          </a:p>
        </p:txBody>
      </p:sp>
      <p:sp>
        <p:nvSpPr>
          <p:cNvPr id="81923" name="Rectangle 2">
            <a:extLst>
              <a:ext uri="{FF2B5EF4-FFF2-40B4-BE49-F238E27FC236}">
                <a16:creationId xmlns:a16="http://schemas.microsoft.com/office/drawing/2014/main" id="{E60D3B7A-D1BF-C04C-B73C-C20F608F91C6}"/>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5D0B1741-66D3-6747-9528-F57AB6E48F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5BF61DC2-A1DF-474C-BDDE-1AFE19CA1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9B0E39-076F-C145-A24C-2EF29713B4B5}" type="slidenum">
              <a:rPr lang="en-US" altLang="en-US" sz="1200">
                <a:latin typeface="Times New Roman" panose="02020603050405020304" pitchFamily="18" charset="0"/>
              </a:rPr>
              <a:pPr/>
              <a:t>5</a:t>
            </a:fld>
            <a:endParaRPr lang="en-US" altLang="en-US" sz="1200">
              <a:latin typeface="Times New Roman" panose="02020603050405020304" pitchFamily="18" charset="0"/>
            </a:endParaRPr>
          </a:p>
        </p:txBody>
      </p:sp>
      <p:sp>
        <p:nvSpPr>
          <p:cNvPr id="23555" name="Rectangle 2">
            <a:extLst>
              <a:ext uri="{FF2B5EF4-FFF2-40B4-BE49-F238E27FC236}">
                <a16:creationId xmlns:a16="http://schemas.microsoft.com/office/drawing/2014/main" id="{BF761350-D67E-D342-A627-F526231AB577}"/>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6C1F88CE-E337-6540-BF3B-9FD3766BFA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69A1DCE7-9A9B-9740-8A23-B2DD285B7E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CCFC9E7-B1E0-E24B-BCAE-C908E26875E0}" type="slidenum">
              <a:rPr lang="en-US" altLang="en-US" sz="1200">
                <a:latin typeface="Times New Roman" panose="02020603050405020304" pitchFamily="18" charset="0"/>
              </a:rPr>
              <a:pPr/>
              <a:t>8</a:t>
            </a:fld>
            <a:endParaRPr lang="en-US" altLang="en-US" sz="1200">
              <a:latin typeface="Times New Roman" panose="02020603050405020304" pitchFamily="18" charset="0"/>
            </a:endParaRPr>
          </a:p>
        </p:txBody>
      </p:sp>
      <p:sp>
        <p:nvSpPr>
          <p:cNvPr id="25603" name="Rectangle 2">
            <a:extLst>
              <a:ext uri="{FF2B5EF4-FFF2-40B4-BE49-F238E27FC236}">
                <a16:creationId xmlns:a16="http://schemas.microsoft.com/office/drawing/2014/main" id="{C3F12BAF-672A-A540-B09C-B4CE6828082E}"/>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8E0F28FD-4475-914B-845E-ED3ED9AA91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2E9F89B9-172B-7C45-B3AC-4857CB8BF9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EB4786A-90F8-8D4D-8490-60A3B12973CA}" type="slidenum">
              <a:rPr lang="en-US" altLang="en-US" sz="1200">
                <a:latin typeface="Times New Roman" panose="02020603050405020304" pitchFamily="18" charset="0"/>
              </a:rPr>
              <a:pPr/>
              <a:t>9</a:t>
            </a:fld>
            <a:endParaRPr lang="en-US" altLang="en-US" sz="1200">
              <a:latin typeface="Times New Roman" panose="02020603050405020304" pitchFamily="18" charset="0"/>
            </a:endParaRPr>
          </a:p>
        </p:txBody>
      </p:sp>
      <p:sp>
        <p:nvSpPr>
          <p:cNvPr id="27651" name="Rectangle 2">
            <a:extLst>
              <a:ext uri="{FF2B5EF4-FFF2-40B4-BE49-F238E27FC236}">
                <a16:creationId xmlns:a16="http://schemas.microsoft.com/office/drawing/2014/main" id="{E206D0C4-7128-694A-AD8A-A1855B9F8F6E}"/>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CA04628F-5FC3-144B-8480-AC02989F3D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667379A8-949A-7840-90B3-919F12AF42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B731B0C-D6B1-D94C-9218-C279D7088BC0}"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
        <p:nvSpPr>
          <p:cNvPr id="29699" name="Rectangle 2">
            <a:extLst>
              <a:ext uri="{FF2B5EF4-FFF2-40B4-BE49-F238E27FC236}">
                <a16:creationId xmlns:a16="http://schemas.microsoft.com/office/drawing/2014/main" id="{7C31E1B2-685C-DD40-9555-228941913302}"/>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338663D-2CAD-394A-9092-32F57F1D15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21D75FA-61CE-C84F-AE64-22F832233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454CFF8-FE90-E742-857F-64014C2B61C5}" type="slidenum">
              <a:rPr lang="en-US" altLang="en-US" sz="1200">
                <a:latin typeface="Times New Roman" panose="02020603050405020304" pitchFamily="18" charset="0"/>
              </a:rPr>
              <a:pPr/>
              <a:t>12</a:t>
            </a:fld>
            <a:endParaRPr lang="en-US" altLang="en-US" sz="1200">
              <a:latin typeface="Times New Roman" panose="02020603050405020304" pitchFamily="18" charset="0"/>
            </a:endParaRPr>
          </a:p>
        </p:txBody>
      </p:sp>
      <p:sp>
        <p:nvSpPr>
          <p:cNvPr id="31747" name="Rectangle 2">
            <a:extLst>
              <a:ext uri="{FF2B5EF4-FFF2-40B4-BE49-F238E27FC236}">
                <a16:creationId xmlns:a16="http://schemas.microsoft.com/office/drawing/2014/main" id="{8067A08E-D04A-B644-834D-7C2A6BDE473B}"/>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4B059604-F6DC-2445-B9AF-ED736132C7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E8E7009F-0B18-EA47-9EA6-CFDF7C9D5D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6C696C-730A-204A-8163-BFD486052AA5}" type="slidenum">
              <a:rPr lang="en-US" altLang="en-US" sz="1200">
                <a:latin typeface="Times New Roman" panose="02020603050405020304" pitchFamily="18" charset="0"/>
              </a:rPr>
              <a:pPr/>
              <a:t>15</a:t>
            </a:fld>
            <a:endParaRPr lang="en-US" altLang="en-US" sz="1200">
              <a:latin typeface="Times New Roman" panose="02020603050405020304" pitchFamily="18" charset="0"/>
            </a:endParaRPr>
          </a:p>
        </p:txBody>
      </p:sp>
      <p:sp>
        <p:nvSpPr>
          <p:cNvPr id="34819" name="Rectangle 2">
            <a:extLst>
              <a:ext uri="{FF2B5EF4-FFF2-40B4-BE49-F238E27FC236}">
                <a16:creationId xmlns:a16="http://schemas.microsoft.com/office/drawing/2014/main" id="{774C227A-1513-A644-8BCD-E98D12D1947B}"/>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F22EAB21-D097-344D-AC86-CCAC143FD6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8073533B-EF19-8945-8F9C-47ECD8F12F9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3D7570C-4334-D542-A217-6B140D7EB3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B3F26BC-2F4F-2447-AA88-96A9FD9DEA7F}"/>
              </a:ext>
            </a:extLst>
          </p:cNvPr>
          <p:cNvSpPr>
            <a:spLocks noGrp="1" noChangeArrowheads="1"/>
          </p:cNvSpPr>
          <p:nvPr>
            <p:ph type="sldNum" sz="quarter" idx="12"/>
          </p:nvPr>
        </p:nvSpPr>
        <p:spPr>
          <a:ln/>
        </p:spPr>
        <p:txBody>
          <a:bodyPr/>
          <a:lstStyle>
            <a:lvl1pPr>
              <a:defRPr/>
            </a:lvl1pPr>
          </a:lstStyle>
          <a:p>
            <a:fld id="{378B605A-D8FC-9849-9E7B-A185D5B2A3C8}" type="slidenum">
              <a:rPr lang="en-US" altLang="en-US"/>
              <a:pPr/>
              <a:t>‹#›</a:t>
            </a:fld>
            <a:endParaRPr lang="en-US" altLang="en-US"/>
          </a:p>
        </p:txBody>
      </p:sp>
    </p:spTree>
    <p:extLst>
      <p:ext uri="{BB962C8B-B14F-4D97-AF65-F5344CB8AC3E}">
        <p14:creationId xmlns:p14="http://schemas.microsoft.com/office/powerpoint/2010/main" val="2728856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E3D4329-8F69-FF4D-A140-19901E42AAE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ECE5CE7-5646-A24D-841C-810B448F083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71D8D36-4462-6445-89BA-6ED736A38C02}"/>
              </a:ext>
            </a:extLst>
          </p:cNvPr>
          <p:cNvSpPr>
            <a:spLocks noGrp="1" noChangeArrowheads="1"/>
          </p:cNvSpPr>
          <p:nvPr>
            <p:ph type="sldNum" sz="quarter" idx="12"/>
          </p:nvPr>
        </p:nvSpPr>
        <p:spPr>
          <a:ln/>
        </p:spPr>
        <p:txBody>
          <a:bodyPr/>
          <a:lstStyle>
            <a:lvl1pPr>
              <a:defRPr/>
            </a:lvl1pPr>
          </a:lstStyle>
          <a:p>
            <a:fld id="{F827A2CC-1955-DB4E-8063-7ABCC82D570C}" type="slidenum">
              <a:rPr lang="en-US" altLang="en-US"/>
              <a:pPr/>
              <a:t>‹#›</a:t>
            </a:fld>
            <a:endParaRPr lang="en-US" altLang="en-US"/>
          </a:p>
        </p:txBody>
      </p:sp>
    </p:spTree>
    <p:extLst>
      <p:ext uri="{BB962C8B-B14F-4D97-AF65-F5344CB8AC3E}">
        <p14:creationId xmlns:p14="http://schemas.microsoft.com/office/powerpoint/2010/main" val="3051756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81000"/>
            <a:ext cx="20955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81000"/>
            <a:ext cx="61341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CF7444C-B015-5248-A8DB-CCFE48C5791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4CEB606-9E2B-FE41-B15C-F2B39421FD9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A6119F5-CA92-F544-BBA4-3CA3F25F2B6B}"/>
              </a:ext>
            </a:extLst>
          </p:cNvPr>
          <p:cNvSpPr>
            <a:spLocks noGrp="1" noChangeArrowheads="1"/>
          </p:cNvSpPr>
          <p:nvPr>
            <p:ph type="sldNum" sz="quarter" idx="12"/>
          </p:nvPr>
        </p:nvSpPr>
        <p:spPr>
          <a:ln/>
        </p:spPr>
        <p:txBody>
          <a:bodyPr/>
          <a:lstStyle>
            <a:lvl1pPr>
              <a:defRPr/>
            </a:lvl1pPr>
          </a:lstStyle>
          <a:p>
            <a:fld id="{EFDE47E4-1FA4-C24B-9A3C-2D403D59CB89}" type="slidenum">
              <a:rPr lang="en-US" altLang="en-US"/>
              <a:pPr/>
              <a:t>‹#›</a:t>
            </a:fld>
            <a:endParaRPr lang="en-US" altLang="en-US"/>
          </a:p>
        </p:txBody>
      </p:sp>
    </p:spTree>
    <p:extLst>
      <p:ext uri="{BB962C8B-B14F-4D97-AF65-F5344CB8AC3E}">
        <p14:creationId xmlns:p14="http://schemas.microsoft.com/office/powerpoint/2010/main" val="3059145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82000" cy="6858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CC691E4-98AA-ED49-9EC8-8E0B34A702E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5FEADE6-BA93-3C42-A4B0-3D3A7F19598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B6FB0D-9322-5F40-AC74-217E5BBAC008}"/>
              </a:ext>
            </a:extLst>
          </p:cNvPr>
          <p:cNvSpPr>
            <a:spLocks noGrp="1" noChangeArrowheads="1"/>
          </p:cNvSpPr>
          <p:nvPr>
            <p:ph type="sldNum" sz="quarter" idx="12"/>
          </p:nvPr>
        </p:nvSpPr>
        <p:spPr>
          <a:ln/>
        </p:spPr>
        <p:txBody>
          <a:bodyPr/>
          <a:lstStyle>
            <a:lvl1pPr>
              <a:defRPr/>
            </a:lvl1pPr>
          </a:lstStyle>
          <a:p>
            <a:fld id="{F18A035C-4DF0-9E44-9EDE-E89163A3EFEF}" type="slidenum">
              <a:rPr lang="en-US" altLang="en-US"/>
              <a:pPr/>
              <a:t>‹#›</a:t>
            </a:fld>
            <a:endParaRPr lang="en-US" altLang="en-US"/>
          </a:p>
        </p:txBody>
      </p:sp>
    </p:spTree>
    <p:extLst>
      <p:ext uri="{BB962C8B-B14F-4D97-AF65-F5344CB8AC3E}">
        <p14:creationId xmlns:p14="http://schemas.microsoft.com/office/powerpoint/2010/main" val="412132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7596104-29C0-9348-9221-E09B0DC52B6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1154977-8558-6643-B58E-976A491FA0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305E015-85EE-274B-BA87-56E900E52063}"/>
              </a:ext>
            </a:extLst>
          </p:cNvPr>
          <p:cNvSpPr>
            <a:spLocks noGrp="1" noChangeArrowheads="1"/>
          </p:cNvSpPr>
          <p:nvPr>
            <p:ph type="sldNum" sz="quarter" idx="12"/>
          </p:nvPr>
        </p:nvSpPr>
        <p:spPr>
          <a:ln/>
        </p:spPr>
        <p:txBody>
          <a:bodyPr/>
          <a:lstStyle>
            <a:lvl1pPr>
              <a:defRPr/>
            </a:lvl1pPr>
          </a:lstStyle>
          <a:p>
            <a:fld id="{172C3434-0AC3-224C-9D58-0B38A28AE585}" type="slidenum">
              <a:rPr lang="en-US" altLang="en-US"/>
              <a:pPr/>
              <a:t>‹#›</a:t>
            </a:fld>
            <a:endParaRPr lang="en-US" altLang="en-US"/>
          </a:p>
        </p:txBody>
      </p:sp>
    </p:spTree>
    <p:extLst>
      <p:ext uri="{BB962C8B-B14F-4D97-AF65-F5344CB8AC3E}">
        <p14:creationId xmlns:p14="http://schemas.microsoft.com/office/powerpoint/2010/main" val="354873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C51540B-7212-A843-9DE1-58FCDF707D1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D3A7509-7E16-7546-9C97-9A415BCD6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BE0ACCB-E1CD-4E4B-8810-14D61D5B2E61}"/>
              </a:ext>
            </a:extLst>
          </p:cNvPr>
          <p:cNvSpPr>
            <a:spLocks noGrp="1" noChangeArrowheads="1"/>
          </p:cNvSpPr>
          <p:nvPr>
            <p:ph type="sldNum" sz="quarter" idx="12"/>
          </p:nvPr>
        </p:nvSpPr>
        <p:spPr>
          <a:ln/>
        </p:spPr>
        <p:txBody>
          <a:bodyPr/>
          <a:lstStyle>
            <a:lvl1pPr>
              <a:defRPr/>
            </a:lvl1pPr>
          </a:lstStyle>
          <a:p>
            <a:fld id="{D1EEB5C7-68A7-8F4D-BDF5-EDDB49E5B709}" type="slidenum">
              <a:rPr lang="en-US" altLang="en-US"/>
              <a:pPr/>
              <a:t>‹#›</a:t>
            </a:fld>
            <a:endParaRPr lang="en-US" altLang="en-US"/>
          </a:p>
        </p:txBody>
      </p:sp>
    </p:spTree>
    <p:extLst>
      <p:ext uri="{BB962C8B-B14F-4D97-AF65-F5344CB8AC3E}">
        <p14:creationId xmlns:p14="http://schemas.microsoft.com/office/powerpoint/2010/main" val="910569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AD51BEB-F509-5342-A90F-81CD9692CFA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FA1F1B-A117-C247-B9B5-AE9396F684B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8CC4102-874C-C745-9E8B-B51732CDC74A}"/>
              </a:ext>
            </a:extLst>
          </p:cNvPr>
          <p:cNvSpPr>
            <a:spLocks noGrp="1" noChangeArrowheads="1"/>
          </p:cNvSpPr>
          <p:nvPr>
            <p:ph type="sldNum" sz="quarter" idx="12"/>
          </p:nvPr>
        </p:nvSpPr>
        <p:spPr>
          <a:ln/>
        </p:spPr>
        <p:txBody>
          <a:bodyPr/>
          <a:lstStyle>
            <a:lvl1pPr>
              <a:defRPr/>
            </a:lvl1pPr>
          </a:lstStyle>
          <a:p>
            <a:fld id="{9E09E41F-20D7-D949-A914-69E14BBC885A}" type="slidenum">
              <a:rPr lang="en-US" altLang="en-US"/>
              <a:pPr/>
              <a:t>‹#›</a:t>
            </a:fld>
            <a:endParaRPr lang="en-US" altLang="en-US"/>
          </a:p>
        </p:txBody>
      </p:sp>
    </p:spTree>
    <p:extLst>
      <p:ext uri="{BB962C8B-B14F-4D97-AF65-F5344CB8AC3E}">
        <p14:creationId xmlns:p14="http://schemas.microsoft.com/office/powerpoint/2010/main" val="2477532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34B5B48-A940-2440-94D0-EA1C51051FF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5371C786-953C-5748-A100-D7654CD408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D8EDF27-E543-3A45-A828-E4DB16D8838F}"/>
              </a:ext>
            </a:extLst>
          </p:cNvPr>
          <p:cNvSpPr>
            <a:spLocks noGrp="1" noChangeArrowheads="1"/>
          </p:cNvSpPr>
          <p:nvPr>
            <p:ph type="sldNum" sz="quarter" idx="12"/>
          </p:nvPr>
        </p:nvSpPr>
        <p:spPr>
          <a:ln/>
        </p:spPr>
        <p:txBody>
          <a:bodyPr/>
          <a:lstStyle>
            <a:lvl1pPr>
              <a:defRPr/>
            </a:lvl1pPr>
          </a:lstStyle>
          <a:p>
            <a:fld id="{9E891344-4863-2C47-B6C4-AB4FCF3FC19A}" type="slidenum">
              <a:rPr lang="en-US" altLang="en-US"/>
              <a:pPr/>
              <a:t>‹#›</a:t>
            </a:fld>
            <a:endParaRPr lang="en-US" altLang="en-US"/>
          </a:p>
        </p:txBody>
      </p:sp>
    </p:spTree>
    <p:extLst>
      <p:ext uri="{BB962C8B-B14F-4D97-AF65-F5344CB8AC3E}">
        <p14:creationId xmlns:p14="http://schemas.microsoft.com/office/powerpoint/2010/main" val="169828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ED465CF-91BC-6741-B65B-E28174E7FEA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6D68F16F-FFA9-7047-A443-9D4FFBB2A64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EA13CBA-EAF9-4647-B898-E8B48F96918A}"/>
              </a:ext>
            </a:extLst>
          </p:cNvPr>
          <p:cNvSpPr>
            <a:spLocks noGrp="1" noChangeArrowheads="1"/>
          </p:cNvSpPr>
          <p:nvPr>
            <p:ph type="sldNum" sz="quarter" idx="12"/>
          </p:nvPr>
        </p:nvSpPr>
        <p:spPr>
          <a:ln/>
        </p:spPr>
        <p:txBody>
          <a:bodyPr/>
          <a:lstStyle>
            <a:lvl1pPr>
              <a:defRPr/>
            </a:lvl1pPr>
          </a:lstStyle>
          <a:p>
            <a:fld id="{EAB7ACD9-1E33-C24F-9D54-B5426E365869}" type="slidenum">
              <a:rPr lang="en-US" altLang="en-US"/>
              <a:pPr/>
              <a:t>‹#›</a:t>
            </a:fld>
            <a:endParaRPr lang="en-US" altLang="en-US"/>
          </a:p>
        </p:txBody>
      </p:sp>
    </p:spTree>
    <p:extLst>
      <p:ext uri="{BB962C8B-B14F-4D97-AF65-F5344CB8AC3E}">
        <p14:creationId xmlns:p14="http://schemas.microsoft.com/office/powerpoint/2010/main" val="3360958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5C6C7A5-C41F-6C49-9E59-A98EA9CA29E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59ECC70-807E-CA42-AE27-DCEF23073A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809E9EB-632A-4F4A-8A72-2E4B932F8EEA}"/>
              </a:ext>
            </a:extLst>
          </p:cNvPr>
          <p:cNvSpPr>
            <a:spLocks noGrp="1" noChangeArrowheads="1"/>
          </p:cNvSpPr>
          <p:nvPr>
            <p:ph type="sldNum" sz="quarter" idx="12"/>
          </p:nvPr>
        </p:nvSpPr>
        <p:spPr>
          <a:ln/>
        </p:spPr>
        <p:txBody>
          <a:bodyPr/>
          <a:lstStyle>
            <a:lvl1pPr>
              <a:defRPr/>
            </a:lvl1pPr>
          </a:lstStyle>
          <a:p>
            <a:fld id="{0EF2035A-8C90-6743-A957-00E830B40E4E}" type="slidenum">
              <a:rPr lang="en-US" altLang="en-US"/>
              <a:pPr/>
              <a:t>‹#›</a:t>
            </a:fld>
            <a:endParaRPr lang="en-US" altLang="en-US"/>
          </a:p>
        </p:txBody>
      </p:sp>
    </p:spTree>
    <p:extLst>
      <p:ext uri="{BB962C8B-B14F-4D97-AF65-F5344CB8AC3E}">
        <p14:creationId xmlns:p14="http://schemas.microsoft.com/office/powerpoint/2010/main" val="2323874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8276DED-687E-7C42-B241-2A626433B65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0CAB564-CF01-DA4F-8983-AB24B486A5C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F453A27-C0AB-E64B-808D-A3B6C6876A92}"/>
              </a:ext>
            </a:extLst>
          </p:cNvPr>
          <p:cNvSpPr>
            <a:spLocks noGrp="1" noChangeArrowheads="1"/>
          </p:cNvSpPr>
          <p:nvPr>
            <p:ph type="sldNum" sz="quarter" idx="12"/>
          </p:nvPr>
        </p:nvSpPr>
        <p:spPr>
          <a:ln/>
        </p:spPr>
        <p:txBody>
          <a:bodyPr/>
          <a:lstStyle>
            <a:lvl1pPr>
              <a:defRPr/>
            </a:lvl1pPr>
          </a:lstStyle>
          <a:p>
            <a:fld id="{9E2522E2-6789-4743-AA9E-ACB547C632DA}" type="slidenum">
              <a:rPr lang="en-US" altLang="en-US"/>
              <a:pPr/>
              <a:t>‹#›</a:t>
            </a:fld>
            <a:endParaRPr lang="en-US" altLang="en-US"/>
          </a:p>
        </p:txBody>
      </p:sp>
    </p:spTree>
    <p:extLst>
      <p:ext uri="{BB962C8B-B14F-4D97-AF65-F5344CB8AC3E}">
        <p14:creationId xmlns:p14="http://schemas.microsoft.com/office/powerpoint/2010/main" val="160299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52752A7-80D2-7C48-9F20-B90E52B725B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9FC936A-5405-CA42-A963-D135292C034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E570AC6-6D87-DE42-A582-CA5BC5AF8272}"/>
              </a:ext>
            </a:extLst>
          </p:cNvPr>
          <p:cNvSpPr>
            <a:spLocks noGrp="1" noChangeArrowheads="1"/>
          </p:cNvSpPr>
          <p:nvPr>
            <p:ph type="sldNum" sz="quarter" idx="12"/>
          </p:nvPr>
        </p:nvSpPr>
        <p:spPr>
          <a:ln/>
        </p:spPr>
        <p:txBody>
          <a:bodyPr/>
          <a:lstStyle>
            <a:lvl1pPr>
              <a:defRPr/>
            </a:lvl1pPr>
          </a:lstStyle>
          <a:p>
            <a:fld id="{CDEE9ECF-C702-DC40-99D4-E665C8D2352B}" type="slidenum">
              <a:rPr lang="en-US" altLang="en-US"/>
              <a:pPr/>
              <a:t>‹#›</a:t>
            </a:fld>
            <a:endParaRPr lang="en-US" altLang="en-US"/>
          </a:p>
        </p:txBody>
      </p:sp>
    </p:spTree>
    <p:extLst>
      <p:ext uri="{BB962C8B-B14F-4D97-AF65-F5344CB8AC3E}">
        <p14:creationId xmlns:p14="http://schemas.microsoft.com/office/powerpoint/2010/main" val="3205591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6CF35FC-1E0C-6948-B4A2-2F765B7932CE}"/>
              </a:ext>
            </a:extLst>
          </p:cNvPr>
          <p:cNvSpPr>
            <a:spLocks noGrp="1" noChangeArrowheads="1"/>
          </p:cNvSpPr>
          <p:nvPr>
            <p:ph type="title"/>
          </p:nvPr>
        </p:nvSpPr>
        <p:spPr bwMode="auto">
          <a:xfrm>
            <a:off x="381000" y="381000"/>
            <a:ext cx="838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3BB4130-F7FE-FB47-917D-C2222B9FE3CC}"/>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7700" name="Rectangle 4">
            <a:extLst>
              <a:ext uri="{FF2B5EF4-FFF2-40B4-BE49-F238E27FC236}">
                <a16:creationId xmlns:a16="http://schemas.microsoft.com/office/drawing/2014/main" id="{69BC2A8D-4965-634C-939C-90DFF34B2B74}"/>
              </a:ext>
            </a:extLst>
          </p:cNvPr>
          <p:cNvSpPr>
            <a:spLocks noGrp="1" noChangeArrowheads="1"/>
          </p:cNvSpPr>
          <p:nvPr>
            <p:ph type="dt" sz="half" idx="2"/>
          </p:nvPr>
        </p:nvSpPr>
        <p:spPr bwMode="auto">
          <a:xfrm>
            <a:off x="304800" y="61722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defRPr>
            </a:lvl1pPr>
          </a:lstStyle>
          <a:p>
            <a:pPr>
              <a:defRPr/>
            </a:pPr>
            <a:endParaRPr lang="en-US"/>
          </a:p>
        </p:txBody>
      </p:sp>
      <p:sp>
        <p:nvSpPr>
          <p:cNvPr id="157701" name="Rectangle 5">
            <a:extLst>
              <a:ext uri="{FF2B5EF4-FFF2-40B4-BE49-F238E27FC236}">
                <a16:creationId xmlns:a16="http://schemas.microsoft.com/office/drawing/2014/main" id="{FE550955-7086-6043-B31D-FE3AEC11C11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defRPr>
            </a:lvl1pPr>
          </a:lstStyle>
          <a:p>
            <a:pPr>
              <a:defRPr/>
            </a:pPr>
            <a:endParaRPr lang="en-US"/>
          </a:p>
        </p:txBody>
      </p:sp>
      <p:sp>
        <p:nvSpPr>
          <p:cNvPr id="157702" name="Rectangle 6">
            <a:extLst>
              <a:ext uri="{FF2B5EF4-FFF2-40B4-BE49-F238E27FC236}">
                <a16:creationId xmlns:a16="http://schemas.microsoft.com/office/drawing/2014/main" id="{244CA442-E4FC-4B4E-9681-7EB88D8A1958}"/>
              </a:ext>
            </a:extLst>
          </p:cNvPr>
          <p:cNvSpPr>
            <a:spLocks noGrp="1" noChangeArrowheads="1"/>
          </p:cNvSpPr>
          <p:nvPr>
            <p:ph type="sldNum" sz="quarter" idx="4"/>
          </p:nvPr>
        </p:nvSpPr>
        <p:spPr bwMode="auto">
          <a:xfrm>
            <a:off x="7670800" y="6403975"/>
            <a:ext cx="1181100" cy="355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vl1pPr>
          </a:lstStyle>
          <a:p>
            <a:fld id="{0F7EC535-B6F5-D343-A768-455ADED24E77}" type="slidenum">
              <a:rPr lang="en-US" altLang="en-US"/>
              <a:pPr/>
              <a:t>‹#›</a:t>
            </a:fld>
            <a:endParaRPr lang="en-US" altLang="en-US"/>
          </a:p>
        </p:txBody>
      </p:sp>
      <p:pic>
        <p:nvPicPr>
          <p:cNvPr id="1031" name="Picture 7">
            <a:extLst>
              <a:ext uri="{FF2B5EF4-FFF2-40B4-BE49-F238E27FC236}">
                <a16:creationId xmlns:a16="http://schemas.microsoft.com/office/drawing/2014/main" id="{01BD9FB4-7E3B-A746-A0BC-FA5965A238F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32800" y="6172200"/>
            <a:ext cx="4318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4" name="Rectangle 8">
            <a:extLst>
              <a:ext uri="{FF2B5EF4-FFF2-40B4-BE49-F238E27FC236}">
                <a16:creationId xmlns:a16="http://schemas.microsoft.com/office/drawing/2014/main" id="{20358B8E-AFE9-FA45-AB78-76C207C00C83}"/>
              </a:ext>
            </a:extLst>
          </p:cNvPr>
          <p:cNvSpPr>
            <a:spLocks noChangeArrowheads="1"/>
          </p:cNvSpPr>
          <p:nvPr/>
        </p:nvSpPr>
        <p:spPr bwMode="auto">
          <a:xfrm>
            <a:off x="7264400" y="6400800"/>
            <a:ext cx="944563" cy="274638"/>
          </a:xfrm>
          <a:prstGeom prst="rect">
            <a:avLst/>
          </a:prstGeom>
          <a:noFill/>
          <a:ln w="9525">
            <a:noFill/>
            <a:miter lim="800000"/>
            <a:headEnd/>
            <a:tailEnd/>
          </a:ln>
          <a:effectLst/>
        </p:spPr>
        <p:txBody>
          <a:bodyPr wrap="none">
            <a:spAutoFit/>
          </a:bodyPr>
          <a:lstStyle/>
          <a:p>
            <a:pPr>
              <a:defRPr/>
            </a:pPr>
            <a:r>
              <a:rPr lang="en-US" sz="1200">
                <a:latin typeface="Arial" charset="0"/>
                <a:ea typeface="+mn-ea"/>
              </a:rPr>
              <a:t>Chapter 4 -</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hdr="0" ftr="0" dt="0"/>
  <p:txStyles>
    <p:titleStyle>
      <a:lvl1pPr algn="ctr" rtl="0" eaLnBrk="0" fontAlgn="base" hangingPunct="0">
        <a:spcBef>
          <a:spcPct val="0"/>
        </a:spcBef>
        <a:spcAft>
          <a:spcPct val="0"/>
        </a:spcAft>
        <a:defRPr sz="36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3600">
          <a:solidFill>
            <a:schemeClr val="tx2"/>
          </a:solidFill>
          <a:latin typeface="Arial" charset="0"/>
        </a:defRPr>
      </a:lvl6pPr>
      <a:lvl7pPr marL="914400" algn="ctr" rtl="0" eaLnBrk="0" fontAlgn="base" hangingPunct="0">
        <a:spcBef>
          <a:spcPct val="0"/>
        </a:spcBef>
        <a:spcAft>
          <a:spcPct val="0"/>
        </a:spcAft>
        <a:defRPr sz="3600">
          <a:solidFill>
            <a:schemeClr val="tx2"/>
          </a:solidFill>
          <a:latin typeface="Arial" charset="0"/>
        </a:defRPr>
      </a:lvl7pPr>
      <a:lvl8pPr marL="1371600" algn="ctr" rtl="0" eaLnBrk="0" fontAlgn="base" hangingPunct="0">
        <a:spcBef>
          <a:spcPct val="0"/>
        </a:spcBef>
        <a:spcAft>
          <a:spcPct val="0"/>
        </a:spcAft>
        <a:defRPr sz="3600">
          <a:solidFill>
            <a:schemeClr val="tx2"/>
          </a:solidFill>
          <a:latin typeface="Arial" charset="0"/>
        </a:defRPr>
      </a:lvl8pPr>
      <a:lvl9pPr marL="1828800" algn="ctr" rtl="0" eaLnBrk="0" fontAlgn="base" hangingPunct="0">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3.xml"/><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7.emf"/><Relationship Id="rId4" Type="http://schemas.openxmlformats.org/officeDocument/2006/relationships/oleObject" Target="../embeddings/oleObject2.bin"/><Relationship Id="rId9" Type="http://schemas.openxmlformats.org/officeDocument/2006/relationships/image" Target="../media/image1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0.png"/><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2.emf"/><Relationship Id="rId4" Type="http://schemas.openxmlformats.org/officeDocument/2006/relationships/oleObject" Target="../embeddings/oleObject6.bin"/></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44.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tiff"/><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oleObject" Target="../embeddings/oleObject1.bin"/><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oleObject" Target="../embeddings/oleObject7.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oleObject" Target="../embeddings/oleObject8.bin"/></Relationships>
</file>

<file path=ppt/slides/_rels/slide52.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5.tiff"/><Relationship Id="rId7" Type="http://schemas.openxmlformats.org/officeDocument/2006/relationships/image" Target="../media/image79.tiff"/><Relationship Id="rId2" Type="http://schemas.openxmlformats.org/officeDocument/2006/relationships/image" Target="../media/image74.tiff"/><Relationship Id="rId1" Type="http://schemas.openxmlformats.org/officeDocument/2006/relationships/slideLayout" Target="../slideLayouts/slideLayout7.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6.tiff"/></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941AC081-7E2F-6D42-BD01-1C00EDC036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7547AC8-D29F-4E40-913B-9E19A5706767}" type="slidenum">
              <a:rPr lang="en-US" altLang="en-US" sz="1200"/>
              <a:pPr/>
              <a:t>1</a:t>
            </a:fld>
            <a:endParaRPr lang="en-US" altLang="en-US" sz="1200"/>
          </a:p>
        </p:txBody>
      </p:sp>
      <p:sp>
        <p:nvSpPr>
          <p:cNvPr id="15363" name="Rectangle 2">
            <a:extLst>
              <a:ext uri="{FF2B5EF4-FFF2-40B4-BE49-F238E27FC236}">
                <a16:creationId xmlns:a16="http://schemas.microsoft.com/office/drawing/2014/main" id="{95628861-A018-1E49-9639-65C7F093C37D}"/>
              </a:ext>
            </a:extLst>
          </p:cNvPr>
          <p:cNvSpPr>
            <a:spLocks noChangeArrowheads="1"/>
          </p:cNvSpPr>
          <p:nvPr/>
        </p:nvSpPr>
        <p:spPr bwMode="auto">
          <a:xfrm>
            <a:off x="871538" y="1397000"/>
            <a:ext cx="40306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b="1">
                <a:solidFill>
                  <a:srgbClr val="4D4D4D"/>
                </a:solidFill>
              </a:rPr>
              <a:t>ISSUES TO ADDRESS...</a:t>
            </a:r>
          </a:p>
        </p:txBody>
      </p:sp>
      <p:sp>
        <p:nvSpPr>
          <p:cNvPr id="15364" name="Rectangle 3">
            <a:extLst>
              <a:ext uri="{FF2B5EF4-FFF2-40B4-BE49-F238E27FC236}">
                <a16:creationId xmlns:a16="http://schemas.microsoft.com/office/drawing/2014/main" id="{F6E30D1A-70F4-5A43-90AF-75F3C78A9537}"/>
              </a:ext>
            </a:extLst>
          </p:cNvPr>
          <p:cNvSpPr>
            <a:spLocks noChangeArrowheads="1"/>
          </p:cNvSpPr>
          <p:nvPr/>
        </p:nvSpPr>
        <p:spPr bwMode="auto">
          <a:xfrm>
            <a:off x="1347788" y="3081338"/>
            <a:ext cx="53070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What types of defects arise in solids?</a:t>
            </a:r>
            <a:endParaRPr lang="en-US" altLang="en-US"/>
          </a:p>
        </p:txBody>
      </p:sp>
      <p:sp>
        <p:nvSpPr>
          <p:cNvPr id="15365" name="Rectangle 4">
            <a:extLst>
              <a:ext uri="{FF2B5EF4-FFF2-40B4-BE49-F238E27FC236}">
                <a16:creationId xmlns:a16="http://schemas.microsoft.com/office/drawing/2014/main" id="{E0D2B07F-5B06-074D-A9CA-DC92530F70C7}"/>
              </a:ext>
            </a:extLst>
          </p:cNvPr>
          <p:cNvSpPr>
            <a:spLocks noChangeArrowheads="1"/>
          </p:cNvSpPr>
          <p:nvPr/>
        </p:nvSpPr>
        <p:spPr bwMode="auto">
          <a:xfrm>
            <a:off x="1347788" y="3767138"/>
            <a:ext cx="64611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Can the number and type of defects be varied</a:t>
            </a:r>
          </a:p>
          <a:p>
            <a:r>
              <a:rPr lang="en-US" altLang="en-US">
                <a:solidFill>
                  <a:srgbClr val="000000"/>
                </a:solidFill>
              </a:rPr>
              <a:t>      and controlled?</a:t>
            </a:r>
            <a:endParaRPr lang="en-US" altLang="en-US"/>
          </a:p>
        </p:txBody>
      </p:sp>
      <p:sp>
        <p:nvSpPr>
          <p:cNvPr id="15366" name="Rectangle 5">
            <a:extLst>
              <a:ext uri="{FF2B5EF4-FFF2-40B4-BE49-F238E27FC236}">
                <a16:creationId xmlns:a16="http://schemas.microsoft.com/office/drawing/2014/main" id="{D3F72C23-12A5-C94C-A9F3-3AD9B7CAE6C4}"/>
              </a:ext>
            </a:extLst>
          </p:cNvPr>
          <p:cNvSpPr>
            <a:spLocks noChangeArrowheads="1"/>
          </p:cNvSpPr>
          <p:nvPr/>
        </p:nvSpPr>
        <p:spPr bwMode="auto">
          <a:xfrm>
            <a:off x="1347788" y="4757738"/>
            <a:ext cx="5984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How do defects affect material properties?</a:t>
            </a:r>
            <a:endParaRPr lang="en-US" altLang="en-US"/>
          </a:p>
        </p:txBody>
      </p:sp>
      <p:sp>
        <p:nvSpPr>
          <p:cNvPr id="15367" name="Rectangle 7">
            <a:extLst>
              <a:ext uri="{FF2B5EF4-FFF2-40B4-BE49-F238E27FC236}">
                <a16:creationId xmlns:a16="http://schemas.microsoft.com/office/drawing/2014/main" id="{7E74625D-21C4-3E4A-9D27-A1CA35DFACBC}"/>
              </a:ext>
            </a:extLst>
          </p:cNvPr>
          <p:cNvSpPr>
            <a:spLocks noChangeArrowheads="1"/>
          </p:cNvSpPr>
          <p:nvPr/>
        </p:nvSpPr>
        <p:spPr bwMode="auto">
          <a:xfrm>
            <a:off x="1347788" y="5383213"/>
            <a:ext cx="3648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Are defects undesirable?</a:t>
            </a:r>
            <a:endParaRPr lang="en-US" altLang="en-US"/>
          </a:p>
        </p:txBody>
      </p:sp>
      <p:sp>
        <p:nvSpPr>
          <p:cNvPr id="15368" name="Rectangle 8">
            <a:extLst>
              <a:ext uri="{FF2B5EF4-FFF2-40B4-BE49-F238E27FC236}">
                <a16:creationId xmlns:a16="http://schemas.microsoft.com/office/drawing/2014/main" id="{C9640155-56C3-004B-A42C-5CE3269FDC43}"/>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CHAPTER 4:</a:t>
            </a:r>
            <a:br>
              <a:rPr lang="en-US" altLang="en-US">
                <a:ea typeface="ＭＳ Ｐゴシック" panose="020B0600070205080204" pitchFamily="34" charset="-128"/>
              </a:rPr>
            </a:br>
            <a:r>
              <a:rPr lang="en-US" altLang="en-US">
                <a:ea typeface="ＭＳ Ｐゴシック" panose="020B0600070205080204" pitchFamily="34" charset="-128"/>
              </a:rPr>
              <a:t>IMPERFECTIONS IN SOLIDS</a:t>
            </a:r>
          </a:p>
        </p:txBody>
      </p:sp>
      <p:sp>
        <p:nvSpPr>
          <p:cNvPr id="15369" name="Rectangle 9">
            <a:extLst>
              <a:ext uri="{FF2B5EF4-FFF2-40B4-BE49-F238E27FC236}">
                <a16:creationId xmlns:a16="http://schemas.microsoft.com/office/drawing/2014/main" id="{93B553D0-DAEE-AD4D-9D77-B45895DCBEBB}"/>
              </a:ext>
            </a:extLst>
          </p:cNvPr>
          <p:cNvSpPr>
            <a:spLocks noChangeArrowheads="1"/>
          </p:cNvSpPr>
          <p:nvPr/>
        </p:nvSpPr>
        <p:spPr bwMode="auto">
          <a:xfrm>
            <a:off x="1371600" y="2419350"/>
            <a:ext cx="57340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What are the solidification mechanisms?</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a16="http://schemas.microsoft.com/office/drawing/2014/main" id="{D2E1CDDA-DA45-384F-80C3-3747937FF9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7E01B6-EEE6-534B-BFE4-8F4FAECABD60}" type="slidenum">
              <a:rPr lang="en-US" altLang="en-US" sz="1200"/>
              <a:pPr/>
              <a:t>10</a:t>
            </a:fld>
            <a:endParaRPr lang="en-US" altLang="en-US" sz="1200"/>
          </a:p>
        </p:txBody>
      </p:sp>
      <p:pic>
        <p:nvPicPr>
          <p:cNvPr id="28675" name="Picture 10" descr="Fig 4_9">
            <a:extLst>
              <a:ext uri="{FF2B5EF4-FFF2-40B4-BE49-F238E27FC236}">
                <a16:creationId xmlns:a16="http://schemas.microsoft.com/office/drawing/2014/main" id="{326FB75F-2C89-0749-B9CB-ED3953653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188" y="2706688"/>
            <a:ext cx="3817937"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2">
            <a:extLst>
              <a:ext uri="{FF2B5EF4-FFF2-40B4-BE49-F238E27FC236}">
                <a16:creationId xmlns:a16="http://schemas.microsoft.com/office/drawing/2014/main" id="{5EA9D30A-66C4-FD48-87BA-AACE7E6401D5}"/>
              </a:ext>
            </a:extLst>
          </p:cNvPr>
          <p:cNvSpPr>
            <a:spLocks noGrp="1" noChangeArrowheads="1"/>
          </p:cNvSpPr>
          <p:nvPr>
            <p:ph type="title"/>
          </p:nvPr>
        </p:nvSpPr>
        <p:spPr/>
        <p:txBody>
          <a:bodyPr/>
          <a:lstStyle/>
          <a:p>
            <a:r>
              <a:rPr lang="en-US" altLang="en-US" sz="4000">
                <a:ea typeface="ＭＳ Ｐゴシック" panose="020B0600070205080204" pitchFamily="34" charset="-128"/>
              </a:rPr>
              <a:t>Planar Defects in Solids</a:t>
            </a:r>
          </a:p>
        </p:txBody>
      </p:sp>
      <p:sp>
        <p:nvSpPr>
          <p:cNvPr id="28677" name="Rectangle 3">
            <a:extLst>
              <a:ext uri="{FF2B5EF4-FFF2-40B4-BE49-F238E27FC236}">
                <a16:creationId xmlns:a16="http://schemas.microsoft.com/office/drawing/2014/main" id="{15CBEBDD-949D-854E-A216-3222026A5625}"/>
              </a:ext>
            </a:extLst>
          </p:cNvPr>
          <p:cNvSpPr>
            <a:spLocks noGrp="1" noChangeArrowheads="1"/>
          </p:cNvSpPr>
          <p:nvPr>
            <p:ph type="body" idx="1"/>
          </p:nvPr>
        </p:nvSpPr>
        <p:spPr>
          <a:xfrm>
            <a:off x="813021" y="1476375"/>
            <a:ext cx="7350125" cy="931862"/>
          </a:xfrm>
        </p:spPr>
        <p:txBody>
          <a:bodyPr/>
          <a:lstStyle/>
          <a:p>
            <a:pPr>
              <a:lnSpc>
                <a:spcPct val="90000"/>
              </a:lnSpc>
            </a:pPr>
            <a:r>
              <a:rPr lang="en-US" altLang="en-US" sz="2400" dirty="0">
                <a:ea typeface="ＭＳ Ｐゴシック" panose="020B0600070205080204" pitchFamily="34" charset="-128"/>
              </a:rPr>
              <a:t>One case is a </a:t>
            </a:r>
            <a:r>
              <a:rPr lang="en-US" altLang="en-US" sz="2400" dirty="0">
                <a:solidFill>
                  <a:srgbClr val="0000FF"/>
                </a:solidFill>
                <a:ea typeface="ＭＳ Ｐゴシック" panose="020B0600070205080204" pitchFamily="34" charset="-128"/>
              </a:rPr>
              <a:t>twin boundary (plane)</a:t>
            </a:r>
            <a:r>
              <a:rPr lang="en-US" altLang="en-US" sz="2400" dirty="0">
                <a:ea typeface="ＭＳ Ｐゴシック" panose="020B0600070205080204" pitchFamily="34" charset="-128"/>
              </a:rPr>
              <a:t> </a:t>
            </a:r>
          </a:p>
          <a:p>
            <a:pPr lvl="1">
              <a:lnSpc>
                <a:spcPct val="90000"/>
              </a:lnSpc>
            </a:pPr>
            <a:r>
              <a:rPr lang="en-US" altLang="en-US" sz="2000" dirty="0">
                <a:ea typeface="ＭＳ Ｐゴシック" panose="020B0600070205080204" pitchFamily="34" charset="-128"/>
              </a:rPr>
              <a:t>Essentially a reflection of atom positions across the </a:t>
            </a:r>
            <a:r>
              <a:rPr lang="en-US" altLang="en-US" sz="2000" dirty="0">
                <a:solidFill>
                  <a:srgbClr val="0000FF"/>
                </a:solidFill>
                <a:ea typeface="ＭＳ Ｐゴシック" panose="020B0600070205080204" pitchFamily="34" charset="-128"/>
              </a:rPr>
              <a:t>twin plane</a:t>
            </a:r>
            <a:r>
              <a:rPr lang="en-US" altLang="en-US" sz="2000" dirty="0">
                <a:ea typeface="ＭＳ Ｐゴシック" panose="020B0600070205080204" pitchFamily="34" charset="-128"/>
              </a:rPr>
              <a:t>.</a:t>
            </a:r>
          </a:p>
          <a:p>
            <a:pPr>
              <a:lnSpc>
                <a:spcPct val="90000"/>
              </a:lnSpc>
            </a:pPr>
            <a:endParaRPr lang="en-US" altLang="en-US" sz="2400" dirty="0">
              <a:ea typeface="ＭＳ Ｐゴシック" panose="020B0600070205080204" pitchFamily="34" charset="-128"/>
            </a:endParaRPr>
          </a:p>
          <a:p>
            <a:pPr>
              <a:lnSpc>
                <a:spcPct val="90000"/>
              </a:lnSpc>
            </a:pPr>
            <a:endParaRPr lang="en-US" altLang="en-US" sz="2400" dirty="0">
              <a:ea typeface="ＭＳ Ｐゴシック" panose="020B0600070205080204" pitchFamily="34" charset="-128"/>
            </a:endParaRPr>
          </a:p>
          <a:p>
            <a:pPr>
              <a:lnSpc>
                <a:spcPct val="90000"/>
              </a:lnSpc>
            </a:pPr>
            <a:endParaRPr lang="en-US" altLang="en-US" sz="2400" dirty="0">
              <a:ea typeface="ＭＳ Ｐゴシック" panose="020B0600070205080204" pitchFamily="34" charset="-128"/>
            </a:endParaRPr>
          </a:p>
          <a:p>
            <a:pPr>
              <a:lnSpc>
                <a:spcPct val="90000"/>
              </a:lnSpc>
            </a:pPr>
            <a:endParaRPr lang="en-US" altLang="en-US" sz="2400" dirty="0">
              <a:ea typeface="ＭＳ Ｐゴシック" panose="020B0600070205080204" pitchFamily="34" charset="-128"/>
            </a:endParaRPr>
          </a:p>
          <a:p>
            <a:pPr>
              <a:lnSpc>
                <a:spcPct val="90000"/>
              </a:lnSpc>
            </a:pPr>
            <a:endParaRPr lang="en-US" altLang="en-US" sz="2400" dirty="0">
              <a:ea typeface="ＭＳ Ｐゴシック" panose="020B0600070205080204" pitchFamily="34" charset="-128"/>
            </a:endParaRPr>
          </a:p>
          <a:p>
            <a:pPr>
              <a:lnSpc>
                <a:spcPct val="90000"/>
              </a:lnSpc>
            </a:pPr>
            <a:endParaRPr lang="en-US" altLang="en-US" sz="2400" dirty="0">
              <a:ea typeface="ＭＳ Ｐゴシック" panose="020B0600070205080204" pitchFamily="34" charset="-128"/>
            </a:endParaRPr>
          </a:p>
          <a:p>
            <a:pPr>
              <a:lnSpc>
                <a:spcPct val="90000"/>
              </a:lnSpc>
            </a:pPr>
            <a:endParaRPr lang="en-US" altLang="en-US" sz="2400" dirty="0">
              <a:ea typeface="ＭＳ Ｐゴシック" panose="020B0600070205080204" pitchFamily="34" charset="-128"/>
            </a:endParaRPr>
          </a:p>
          <a:p>
            <a:pPr>
              <a:lnSpc>
                <a:spcPct val="90000"/>
              </a:lnSpc>
            </a:pPr>
            <a:r>
              <a:rPr lang="en-US" altLang="en-US" sz="2400" dirty="0">
                <a:solidFill>
                  <a:srgbClr val="0000FF"/>
                </a:solidFill>
                <a:ea typeface="ＭＳ Ｐゴシック" panose="020B0600070205080204" pitchFamily="34" charset="-128"/>
              </a:rPr>
              <a:t>Stacking faults</a:t>
            </a:r>
          </a:p>
          <a:p>
            <a:pPr lvl="1">
              <a:lnSpc>
                <a:spcPct val="90000"/>
              </a:lnSpc>
            </a:pPr>
            <a:r>
              <a:rPr lang="en-US" altLang="en-US" sz="2000" dirty="0">
                <a:ea typeface="ＭＳ Ｐゴシック" panose="020B0600070205080204" pitchFamily="34" charset="-128"/>
              </a:rPr>
              <a:t>For FCC metals an error in ABCABC packing sequence</a:t>
            </a:r>
          </a:p>
          <a:p>
            <a:pPr lvl="1">
              <a:lnSpc>
                <a:spcPct val="90000"/>
              </a:lnSpc>
            </a:pPr>
            <a:r>
              <a:rPr lang="en-US" altLang="en-US" sz="2000" dirty="0">
                <a:ea typeface="ＭＳ Ｐゴシック" panose="020B0600070205080204" pitchFamily="34" charset="-128"/>
              </a:rPr>
              <a:t>Ex:  ABCABABC</a:t>
            </a:r>
          </a:p>
          <a:p>
            <a:pPr lvl="1">
              <a:lnSpc>
                <a:spcPct val="90000"/>
              </a:lnSpc>
              <a:buFontTx/>
              <a:buNone/>
            </a:pPr>
            <a:endParaRPr lang="en-US" altLang="en-US" sz="2000" dirty="0">
              <a:ea typeface="ＭＳ Ｐゴシック" panose="020B0600070205080204" pitchFamily="3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C47CE5-3B39-294E-89B9-364AEF71303A}"/>
              </a:ext>
            </a:extLst>
          </p:cNvPr>
          <p:cNvSpPr>
            <a:spLocks noGrp="1"/>
          </p:cNvSpPr>
          <p:nvPr>
            <p:ph type="sldNum" sz="quarter" idx="12"/>
          </p:nvPr>
        </p:nvSpPr>
        <p:spPr/>
        <p:txBody>
          <a:bodyPr/>
          <a:lstStyle/>
          <a:p>
            <a:fld id="{0EF2035A-8C90-6743-A957-00E830B40E4E}" type="slidenum">
              <a:rPr lang="en-US" altLang="en-US" smtClean="0"/>
              <a:pPr/>
              <a:t>11</a:t>
            </a:fld>
            <a:endParaRPr lang="en-US" altLang="en-US"/>
          </a:p>
        </p:txBody>
      </p:sp>
      <p:sp>
        <p:nvSpPr>
          <p:cNvPr id="3" name="TextBox 2">
            <a:extLst>
              <a:ext uri="{FF2B5EF4-FFF2-40B4-BE49-F238E27FC236}">
                <a16:creationId xmlns:a16="http://schemas.microsoft.com/office/drawing/2014/main" id="{8D68C70C-7EED-F846-9C2D-501F1F6C21D4}"/>
              </a:ext>
            </a:extLst>
          </p:cNvPr>
          <p:cNvSpPr txBox="1"/>
          <p:nvPr/>
        </p:nvSpPr>
        <p:spPr>
          <a:xfrm>
            <a:off x="3299791" y="421419"/>
            <a:ext cx="3235181" cy="707886"/>
          </a:xfrm>
          <a:prstGeom prst="rect">
            <a:avLst/>
          </a:prstGeom>
          <a:noFill/>
        </p:spPr>
        <p:txBody>
          <a:bodyPr wrap="none" rtlCol="0">
            <a:spAutoFit/>
          </a:bodyPr>
          <a:lstStyle/>
          <a:p>
            <a:r>
              <a:rPr lang="en-US" sz="4000" dirty="0"/>
              <a:t>Point Defects</a:t>
            </a:r>
          </a:p>
        </p:txBody>
      </p:sp>
      <p:pic>
        <p:nvPicPr>
          <p:cNvPr id="4" name="Picture 3">
            <a:extLst>
              <a:ext uri="{FF2B5EF4-FFF2-40B4-BE49-F238E27FC236}">
                <a16:creationId xmlns:a16="http://schemas.microsoft.com/office/drawing/2014/main" id="{7D9B39D4-1E1E-AE4A-A63A-8A498559BD46}"/>
              </a:ext>
            </a:extLst>
          </p:cNvPr>
          <p:cNvPicPr>
            <a:picLocks noChangeAspect="1"/>
          </p:cNvPicPr>
          <p:nvPr/>
        </p:nvPicPr>
        <p:blipFill>
          <a:blip r:embed="rId2"/>
          <a:stretch>
            <a:fillRect/>
          </a:stretch>
        </p:blipFill>
        <p:spPr>
          <a:xfrm>
            <a:off x="640522" y="1422178"/>
            <a:ext cx="8098262" cy="4716229"/>
          </a:xfrm>
          <a:prstGeom prst="rect">
            <a:avLst/>
          </a:prstGeom>
        </p:spPr>
      </p:pic>
    </p:spTree>
    <p:extLst>
      <p:ext uri="{BB962C8B-B14F-4D97-AF65-F5344CB8AC3E}">
        <p14:creationId xmlns:p14="http://schemas.microsoft.com/office/powerpoint/2010/main" val="2329909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115089B9-7D13-3C4A-B429-20BFAC74D1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1D42753-4A01-7E45-AD15-C81D8208FF5B}" type="slidenum">
              <a:rPr lang="en-US" altLang="en-US" sz="1200"/>
              <a:pPr/>
              <a:t>12</a:t>
            </a:fld>
            <a:endParaRPr lang="en-US" altLang="en-US" sz="1200"/>
          </a:p>
        </p:txBody>
      </p:sp>
      <p:sp>
        <p:nvSpPr>
          <p:cNvPr id="30723" name="Rectangle 3">
            <a:extLst>
              <a:ext uri="{FF2B5EF4-FFF2-40B4-BE49-F238E27FC236}">
                <a16:creationId xmlns:a16="http://schemas.microsoft.com/office/drawing/2014/main" id="{78C4CDB8-B6AC-DD4B-B536-41DCEEA27B55}"/>
              </a:ext>
            </a:extLst>
          </p:cNvPr>
          <p:cNvSpPr>
            <a:spLocks noChangeArrowheads="1"/>
          </p:cNvSpPr>
          <p:nvPr/>
        </p:nvSpPr>
        <p:spPr bwMode="auto">
          <a:xfrm>
            <a:off x="533400" y="914400"/>
            <a:ext cx="17668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a:t>
            </a:r>
            <a:r>
              <a:rPr lang="en-US" altLang="en-US">
                <a:solidFill>
                  <a:schemeClr val="accent2"/>
                </a:solidFill>
              </a:rPr>
              <a:t>Vacancies</a:t>
            </a:r>
            <a:r>
              <a:rPr lang="en-US" altLang="en-US"/>
              <a:t>:</a:t>
            </a:r>
          </a:p>
        </p:txBody>
      </p:sp>
      <p:sp>
        <p:nvSpPr>
          <p:cNvPr id="30724" name="Rectangle 4">
            <a:extLst>
              <a:ext uri="{FF2B5EF4-FFF2-40B4-BE49-F238E27FC236}">
                <a16:creationId xmlns:a16="http://schemas.microsoft.com/office/drawing/2014/main" id="{F50E38A7-5419-E747-A246-45E633859090}"/>
              </a:ext>
            </a:extLst>
          </p:cNvPr>
          <p:cNvSpPr>
            <a:spLocks noChangeArrowheads="1"/>
          </p:cNvSpPr>
          <p:nvPr/>
        </p:nvSpPr>
        <p:spPr bwMode="auto">
          <a:xfrm>
            <a:off x="812800" y="1279525"/>
            <a:ext cx="4238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-vacant atomic sites in a structure.</a:t>
            </a:r>
          </a:p>
        </p:txBody>
      </p:sp>
      <p:sp>
        <p:nvSpPr>
          <p:cNvPr id="139270" name="Rectangle 6">
            <a:extLst>
              <a:ext uri="{FF2B5EF4-FFF2-40B4-BE49-F238E27FC236}">
                <a16:creationId xmlns:a16="http://schemas.microsoft.com/office/drawing/2014/main" id="{A79EEB09-BF8B-A640-913C-A421379B053D}"/>
              </a:ext>
            </a:extLst>
          </p:cNvPr>
          <p:cNvSpPr>
            <a:spLocks noChangeArrowheads="1"/>
          </p:cNvSpPr>
          <p:nvPr/>
        </p:nvSpPr>
        <p:spPr bwMode="auto">
          <a:xfrm>
            <a:off x="533400" y="3505200"/>
            <a:ext cx="24447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a:t>
            </a:r>
            <a:r>
              <a:rPr lang="en-US" altLang="en-US">
                <a:solidFill>
                  <a:schemeClr val="accent2"/>
                </a:solidFill>
              </a:rPr>
              <a:t>Self-Interstitials</a:t>
            </a:r>
            <a:r>
              <a:rPr lang="en-US" altLang="en-US"/>
              <a:t>:</a:t>
            </a:r>
          </a:p>
        </p:txBody>
      </p:sp>
      <p:sp>
        <p:nvSpPr>
          <p:cNvPr id="139271" name="Rectangle 7">
            <a:extLst>
              <a:ext uri="{FF2B5EF4-FFF2-40B4-BE49-F238E27FC236}">
                <a16:creationId xmlns:a16="http://schemas.microsoft.com/office/drawing/2014/main" id="{4A12A727-1D41-DD49-951F-7894A004C59C}"/>
              </a:ext>
            </a:extLst>
          </p:cNvPr>
          <p:cNvSpPr>
            <a:spLocks noChangeArrowheads="1"/>
          </p:cNvSpPr>
          <p:nvPr/>
        </p:nvSpPr>
        <p:spPr bwMode="auto">
          <a:xfrm>
            <a:off x="850900" y="3856038"/>
            <a:ext cx="58674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-"extra" atoms positioned between atomic sites.</a:t>
            </a:r>
          </a:p>
        </p:txBody>
      </p:sp>
      <p:sp>
        <p:nvSpPr>
          <p:cNvPr id="30727" name="Rectangle 9">
            <a:extLst>
              <a:ext uri="{FF2B5EF4-FFF2-40B4-BE49-F238E27FC236}">
                <a16:creationId xmlns:a16="http://schemas.microsoft.com/office/drawing/2014/main" id="{BBD73BC5-7B01-D847-978B-1732C96B3D50}"/>
              </a:ext>
            </a:extLst>
          </p:cNvPr>
          <p:cNvSpPr>
            <a:spLocks noGrp="1" noChangeArrowheads="1"/>
          </p:cNvSpPr>
          <p:nvPr>
            <p:ph type="title" idx="4294967295"/>
          </p:nvPr>
        </p:nvSpPr>
        <p:spPr>
          <a:xfrm>
            <a:off x="341243" y="144463"/>
            <a:ext cx="8382000" cy="685800"/>
          </a:xfrm>
        </p:spPr>
        <p:txBody>
          <a:bodyPr/>
          <a:lstStyle/>
          <a:p>
            <a:r>
              <a:rPr lang="en-US" altLang="en-US" dirty="0">
                <a:ea typeface="ＭＳ Ｐゴシック" panose="020B0600070205080204" pitchFamily="34" charset="-128"/>
              </a:rPr>
              <a:t>Point Defects</a:t>
            </a:r>
          </a:p>
        </p:txBody>
      </p:sp>
      <p:grpSp>
        <p:nvGrpSpPr>
          <p:cNvPr id="30728" name="Group 419">
            <a:extLst>
              <a:ext uri="{FF2B5EF4-FFF2-40B4-BE49-F238E27FC236}">
                <a16:creationId xmlns:a16="http://schemas.microsoft.com/office/drawing/2014/main" id="{06B9A737-3494-8946-899B-CF03FCE03711}"/>
              </a:ext>
            </a:extLst>
          </p:cNvPr>
          <p:cNvGrpSpPr>
            <a:grpSpLocks/>
          </p:cNvGrpSpPr>
          <p:nvPr/>
        </p:nvGrpSpPr>
        <p:grpSpPr bwMode="auto">
          <a:xfrm>
            <a:off x="1441450" y="1698625"/>
            <a:ext cx="6770688" cy="1741488"/>
            <a:chOff x="908" y="1070"/>
            <a:chExt cx="4265" cy="1097"/>
          </a:xfrm>
        </p:grpSpPr>
        <p:pic>
          <p:nvPicPr>
            <p:cNvPr id="30738" name="Picture 418" descr="Point Defect-vacancy">
              <a:extLst>
                <a:ext uri="{FF2B5EF4-FFF2-40B4-BE49-F238E27FC236}">
                  <a16:creationId xmlns:a16="http://schemas.microsoft.com/office/drawing/2014/main" id="{FEF8A3B5-B0ED-FE40-B8B1-AEFBC4719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 y="1070"/>
              <a:ext cx="2214" cy="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39" name="Group 397">
              <a:extLst>
                <a:ext uri="{FF2B5EF4-FFF2-40B4-BE49-F238E27FC236}">
                  <a16:creationId xmlns:a16="http://schemas.microsoft.com/office/drawing/2014/main" id="{6E9C1F54-2A8C-3948-9535-9DE4AE9A25AC}"/>
                </a:ext>
              </a:extLst>
            </p:cNvPr>
            <p:cNvGrpSpPr>
              <a:grpSpLocks/>
            </p:cNvGrpSpPr>
            <p:nvPr/>
          </p:nvGrpSpPr>
          <p:grpSpPr bwMode="auto">
            <a:xfrm>
              <a:off x="2601" y="1419"/>
              <a:ext cx="1742" cy="350"/>
              <a:chOff x="2569" y="1379"/>
              <a:chExt cx="1742" cy="350"/>
            </a:xfrm>
          </p:grpSpPr>
          <p:sp>
            <p:nvSpPr>
              <p:cNvPr id="30743" name="Freeform 398">
                <a:extLst>
                  <a:ext uri="{FF2B5EF4-FFF2-40B4-BE49-F238E27FC236}">
                    <a16:creationId xmlns:a16="http://schemas.microsoft.com/office/drawing/2014/main" id="{9459CFA4-4A28-754B-8B61-9DE1A50F18DC}"/>
                  </a:ext>
                </a:extLst>
              </p:cNvPr>
              <p:cNvSpPr>
                <a:spLocks/>
              </p:cNvSpPr>
              <p:nvPr/>
            </p:nvSpPr>
            <p:spPr bwMode="auto">
              <a:xfrm>
                <a:off x="2569" y="1662"/>
                <a:ext cx="104" cy="67"/>
              </a:xfrm>
              <a:custGeom>
                <a:avLst/>
                <a:gdLst>
                  <a:gd name="T0" fmla="*/ 0 w 104"/>
                  <a:gd name="T1" fmla="*/ 52 h 67"/>
                  <a:gd name="T2" fmla="*/ 90 w 104"/>
                  <a:gd name="T3" fmla="*/ 0 h 67"/>
                  <a:gd name="T4" fmla="*/ 97 w 104"/>
                  <a:gd name="T5" fmla="*/ 37 h 67"/>
                  <a:gd name="T6" fmla="*/ 104 w 104"/>
                  <a:gd name="T7" fmla="*/ 67 h 67"/>
                  <a:gd name="T8" fmla="*/ 0 w 104"/>
                  <a:gd name="T9" fmla="*/ 52 h 67"/>
                  <a:gd name="T10" fmla="*/ 0 60000 65536"/>
                  <a:gd name="T11" fmla="*/ 0 60000 65536"/>
                  <a:gd name="T12" fmla="*/ 0 60000 65536"/>
                  <a:gd name="T13" fmla="*/ 0 60000 65536"/>
                  <a:gd name="T14" fmla="*/ 0 60000 65536"/>
                  <a:gd name="T15" fmla="*/ 0 w 104"/>
                  <a:gd name="T16" fmla="*/ 0 h 67"/>
                  <a:gd name="T17" fmla="*/ 104 w 104"/>
                  <a:gd name="T18" fmla="*/ 67 h 67"/>
                </a:gdLst>
                <a:ahLst/>
                <a:cxnLst>
                  <a:cxn ang="T10">
                    <a:pos x="T0" y="T1"/>
                  </a:cxn>
                  <a:cxn ang="T11">
                    <a:pos x="T2" y="T3"/>
                  </a:cxn>
                  <a:cxn ang="T12">
                    <a:pos x="T4" y="T5"/>
                  </a:cxn>
                  <a:cxn ang="T13">
                    <a:pos x="T6" y="T7"/>
                  </a:cxn>
                  <a:cxn ang="T14">
                    <a:pos x="T8" y="T9"/>
                  </a:cxn>
                </a:cxnLst>
                <a:rect l="T15" t="T16" r="T17" b="T18"/>
                <a:pathLst>
                  <a:path w="104" h="67">
                    <a:moveTo>
                      <a:pt x="0" y="52"/>
                    </a:moveTo>
                    <a:lnTo>
                      <a:pt x="90" y="0"/>
                    </a:lnTo>
                    <a:lnTo>
                      <a:pt x="97" y="37"/>
                    </a:lnTo>
                    <a:lnTo>
                      <a:pt x="104" y="67"/>
                    </a:lnTo>
                    <a:lnTo>
                      <a:pt x="0" y="52"/>
                    </a:lnTo>
                    <a:close/>
                  </a:path>
                </a:pathLst>
              </a:custGeom>
              <a:solidFill>
                <a:srgbClr val="AA0000"/>
              </a:solidFill>
              <a:ln w="11113">
                <a:solidFill>
                  <a:srgbClr val="AA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0744" name="Line 399">
                <a:extLst>
                  <a:ext uri="{FF2B5EF4-FFF2-40B4-BE49-F238E27FC236}">
                    <a16:creationId xmlns:a16="http://schemas.microsoft.com/office/drawing/2014/main" id="{E665B8B7-FA9F-2E44-84A5-33D058E38C53}"/>
                  </a:ext>
                </a:extLst>
              </p:cNvPr>
              <p:cNvSpPr>
                <a:spLocks noChangeShapeType="1"/>
              </p:cNvSpPr>
              <p:nvPr/>
            </p:nvSpPr>
            <p:spPr bwMode="auto">
              <a:xfrm flipV="1">
                <a:off x="2666" y="1379"/>
                <a:ext cx="1645" cy="320"/>
              </a:xfrm>
              <a:prstGeom prst="line">
                <a:avLst/>
              </a:prstGeom>
              <a:noFill/>
              <a:ln w="11113">
                <a:solidFill>
                  <a:srgbClr val="AA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40" name="Rectangle 400">
              <a:extLst>
                <a:ext uri="{FF2B5EF4-FFF2-40B4-BE49-F238E27FC236}">
                  <a16:creationId xmlns:a16="http://schemas.microsoft.com/office/drawing/2014/main" id="{723A64D4-F92B-0041-85B5-4B4758311870}"/>
                </a:ext>
              </a:extLst>
            </p:cNvPr>
            <p:cNvSpPr>
              <a:spLocks noChangeArrowheads="1"/>
            </p:cNvSpPr>
            <p:nvPr/>
          </p:nvSpPr>
          <p:spPr bwMode="auto">
            <a:xfrm>
              <a:off x="4375" y="1267"/>
              <a:ext cx="7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600">
                  <a:solidFill>
                    <a:srgbClr val="AA0000"/>
                  </a:solidFill>
                </a:rPr>
                <a:t>Vacancy</a:t>
              </a:r>
              <a:endParaRPr lang="en-US" altLang="en-US"/>
            </a:p>
          </p:txBody>
        </p:sp>
        <p:sp>
          <p:nvSpPr>
            <p:cNvPr id="30741" name="Rectangle 401">
              <a:extLst>
                <a:ext uri="{FF2B5EF4-FFF2-40B4-BE49-F238E27FC236}">
                  <a16:creationId xmlns:a16="http://schemas.microsoft.com/office/drawing/2014/main" id="{26B3EA91-4E60-DA49-9E65-A7871C64688B}"/>
                </a:ext>
              </a:extLst>
            </p:cNvPr>
            <p:cNvSpPr>
              <a:spLocks noChangeArrowheads="1"/>
            </p:cNvSpPr>
            <p:nvPr/>
          </p:nvSpPr>
          <p:spPr bwMode="auto">
            <a:xfrm>
              <a:off x="908" y="1579"/>
              <a:ext cx="76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solidFill>
                    <a:srgbClr val="FF6666"/>
                  </a:solidFill>
                </a:rPr>
                <a:t>distortion </a:t>
              </a:r>
              <a:endParaRPr lang="en-US" altLang="en-US"/>
            </a:p>
          </p:txBody>
        </p:sp>
        <p:sp>
          <p:nvSpPr>
            <p:cNvPr id="30742" name="Rectangle 402">
              <a:extLst>
                <a:ext uri="{FF2B5EF4-FFF2-40B4-BE49-F238E27FC236}">
                  <a16:creationId xmlns:a16="http://schemas.microsoft.com/office/drawing/2014/main" id="{B071DB9C-1419-AC4E-B2DD-EE667ED53A88}"/>
                </a:ext>
              </a:extLst>
            </p:cNvPr>
            <p:cNvSpPr>
              <a:spLocks noChangeArrowheads="1"/>
            </p:cNvSpPr>
            <p:nvPr/>
          </p:nvSpPr>
          <p:spPr bwMode="auto">
            <a:xfrm>
              <a:off x="908" y="1788"/>
              <a:ext cx="71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solidFill>
                    <a:srgbClr val="FF6666"/>
                  </a:solidFill>
                </a:rPr>
                <a:t>of planes</a:t>
              </a:r>
              <a:endParaRPr lang="en-US" altLang="en-US"/>
            </a:p>
          </p:txBody>
        </p:sp>
      </p:grpSp>
      <p:grpSp>
        <p:nvGrpSpPr>
          <p:cNvPr id="4" name="Group 416">
            <a:extLst>
              <a:ext uri="{FF2B5EF4-FFF2-40B4-BE49-F238E27FC236}">
                <a16:creationId xmlns:a16="http://schemas.microsoft.com/office/drawing/2014/main" id="{58B5A7B7-5D74-FE4C-AF46-0538996FDF38}"/>
              </a:ext>
            </a:extLst>
          </p:cNvPr>
          <p:cNvGrpSpPr>
            <a:grpSpLocks/>
          </p:cNvGrpSpPr>
          <p:nvPr/>
        </p:nvGrpSpPr>
        <p:grpSpPr bwMode="auto">
          <a:xfrm>
            <a:off x="1343025" y="4332288"/>
            <a:ext cx="6827838" cy="1911350"/>
            <a:chOff x="846" y="2729"/>
            <a:chExt cx="4301" cy="1204"/>
          </a:xfrm>
        </p:grpSpPr>
        <p:pic>
          <p:nvPicPr>
            <p:cNvPr id="30730" name="Picture 415" descr="Point Defect">
              <a:extLst>
                <a:ext uri="{FF2B5EF4-FFF2-40B4-BE49-F238E27FC236}">
                  <a16:creationId xmlns:a16="http://schemas.microsoft.com/office/drawing/2014/main" id="{4DA48F8E-CAB1-4949-8DEA-78313BA83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 y="2729"/>
              <a:ext cx="2334" cy="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31" name="Group 404">
              <a:extLst>
                <a:ext uri="{FF2B5EF4-FFF2-40B4-BE49-F238E27FC236}">
                  <a16:creationId xmlns:a16="http://schemas.microsoft.com/office/drawing/2014/main" id="{9EB61C6B-178E-F740-A22D-5D65FCD68E0F}"/>
                </a:ext>
              </a:extLst>
            </p:cNvPr>
            <p:cNvGrpSpPr>
              <a:grpSpLocks/>
            </p:cNvGrpSpPr>
            <p:nvPr/>
          </p:nvGrpSpPr>
          <p:grpSpPr bwMode="auto">
            <a:xfrm>
              <a:off x="2454" y="3014"/>
              <a:ext cx="1707" cy="343"/>
              <a:chOff x="2406" y="3022"/>
              <a:chExt cx="1707" cy="343"/>
            </a:xfrm>
          </p:grpSpPr>
          <p:sp>
            <p:nvSpPr>
              <p:cNvPr id="30736" name="Freeform 405">
                <a:extLst>
                  <a:ext uri="{FF2B5EF4-FFF2-40B4-BE49-F238E27FC236}">
                    <a16:creationId xmlns:a16="http://schemas.microsoft.com/office/drawing/2014/main" id="{63FB6C05-B45D-F54D-886C-E24664187388}"/>
                  </a:ext>
                </a:extLst>
              </p:cNvPr>
              <p:cNvSpPr>
                <a:spLocks/>
              </p:cNvSpPr>
              <p:nvPr/>
            </p:nvSpPr>
            <p:spPr bwMode="auto">
              <a:xfrm>
                <a:off x="2406" y="3299"/>
                <a:ext cx="102" cy="66"/>
              </a:xfrm>
              <a:custGeom>
                <a:avLst/>
                <a:gdLst>
                  <a:gd name="T0" fmla="*/ 0 w 102"/>
                  <a:gd name="T1" fmla="*/ 51 h 66"/>
                  <a:gd name="T2" fmla="*/ 88 w 102"/>
                  <a:gd name="T3" fmla="*/ 0 h 66"/>
                  <a:gd name="T4" fmla="*/ 95 w 102"/>
                  <a:gd name="T5" fmla="*/ 37 h 66"/>
                  <a:gd name="T6" fmla="*/ 102 w 102"/>
                  <a:gd name="T7" fmla="*/ 66 h 66"/>
                  <a:gd name="T8" fmla="*/ 0 w 102"/>
                  <a:gd name="T9" fmla="*/ 51 h 66"/>
                  <a:gd name="T10" fmla="*/ 0 60000 65536"/>
                  <a:gd name="T11" fmla="*/ 0 60000 65536"/>
                  <a:gd name="T12" fmla="*/ 0 60000 65536"/>
                  <a:gd name="T13" fmla="*/ 0 60000 65536"/>
                  <a:gd name="T14" fmla="*/ 0 60000 65536"/>
                  <a:gd name="T15" fmla="*/ 0 w 102"/>
                  <a:gd name="T16" fmla="*/ 0 h 66"/>
                  <a:gd name="T17" fmla="*/ 102 w 102"/>
                  <a:gd name="T18" fmla="*/ 66 h 66"/>
                </a:gdLst>
                <a:ahLst/>
                <a:cxnLst>
                  <a:cxn ang="T10">
                    <a:pos x="T0" y="T1"/>
                  </a:cxn>
                  <a:cxn ang="T11">
                    <a:pos x="T2" y="T3"/>
                  </a:cxn>
                  <a:cxn ang="T12">
                    <a:pos x="T4" y="T5"/>
                  </a:cxn>
                  <a:cxn ang="T13">
                    <a:pos x="T6" y="T7"/>
                  </a:cxn>
                  <a:cxn ang="T14">
                    <a:pos x="T8" y="T9"/>
                  </a:cxn>
                </a:cxnLst>
                <a:rect l="T15" t="T16" r="T17" b="T18"/>
                <a:pathLst>
                  <a:path w="102" h="66">
                    <a:moveTo>
                      <a:pt x="0" y="51"/>
                    </a:moveTo>
                    <a:lnTo>
                      <a:pt x="88" y="0"/>
                    </a:lnTo>
                    <a:lnTo>
                      <a:pt x="95" y="37"/>
                    </a:lnTo>
                    <a:lnTo>
                      <a:pt x="102" y="66"/>
                    </a:lnTo>
                    <a:lnTo>
                      <a:pt x="0" y="51"/>
                    </a:lnTo>
                    <a:close/>
                  </a:path>
                </a:pathLst>
              </a:custGeom>
              <a:solidFill>
                <a:srgbClr val="AA0000"/>
              </a:solidFill>
              <a:ln w="11113">
                <a:solidFill>
                  <a:srgbClr val="AA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0737" name="Line 406">
                <a:extLst>
                  <a:ext uri="{FF2B5EF4-FFF2-40B4-BE49-F238E27FC236}">
                    <a16:creationId xmlns:a16="http://schemas.microsoft.com/office/drawing/2014/main" id="{E3044C40-504B-7849-8E0B-E6511A1B72E9}"/>
                  </a:ext>
                </a:extLst>
              </p:cNvPr>
              <p:cNvSpPr>
                <a:spLocks noChangeShapeType="1"/>
              </p:cNvSpPr>
              <p:nvPr/>
            </p:nvSpPr>
            <p:spPr bwMode="auto">
              <a:xfrm flipV="1">
                <a:off x="2501" y="3022"/>
                <a:ext cx="1612" cy="314"/>
              </a:xfrm>
              <a:prstGeom prst="line">
                <a:avLst/>
              </a:prstGeom>
              <a:noFill/>
              <a:ln w="11113">
                <a:solidFill>
                  <a:srgbClr val="AA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732" name="Rectangle 407">
              <a:extLst>
                <a:ext uri="{FF2B5EF4-FFF2-40B4-BE49-F238E27FC236}">
                  <a16:creationId xmlns:a16="http://schemas.microsoft.com/office/drawing/2014/main" id="{C8D8DEF0-DBBC-DD49-9B68-736BB63E99E2}"/>
                </a:ext>
              </a:extLst>
            </p:cNvPr>
            <p:cNvSpPr>
              <a:spLocks noChangeArrowheads="1"/>
            </p:cNvSpPr>
            <p:nvPr/>
          </p:nvSpPr>
          <p:spPr bwMode="auto">
            <a:xfrm>
              <a:off x="4268" y="2791"/>
              <a:ext cx="39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600">
                  <a:solidFill>
                    <a:srgbClr val="AA0000"/>
                  </a:solidFill>
                </a:rPr>
                <a:t>self-</a:t>
              </a:r>
              <a:endParaRPr lang="en-US" altLang="en-US"/>
            </a:p>
          </p:txBody>
        </p:sp>
        <p:sp>
          <p:nvSpPr>
            <p:cNvPr id="30733" name="Rectangle 408">
              <a:extLst>
                <a:ext uri="{FF2B5EF4-FFF2-40B4-BE49-F238E27FC236}">
                  <a16:creationId xmlns:a16="http://schemas.microsoft.com/office/drawing/2014/main" id="{8A987FDB-FD81-5941-AD32-1074DA1FB838}"/>
                </a:ext>
              </a:extLst>
            </p:cNvPr>
            <p:cNvSpPr>
              <a:spLocks noChangeArrowheads="1"/>
            </p:cNvSpPr>
            <p:nvPr/>
          </p:nvSpPr>
          <p:spPr bwMode="auto">
            <a:xfrm>
              <a:off x="4268" y="3025"/>
              <a:ext cx="8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600">
                  <a:solidFill>
                    <a:srgbClr val="AA0000"/>
                  </a:solidFill>
                </a:rPr>
                <a:t>interstitial</a:t>
              </a:r>
              <a:endParaRPr lang="en-US" altLang="en-US"/>
            </a:p>
          </p:txBody>
        </p:sp>
        <p:sp>
          <p:nvSpPr>
            <p:cNvPr id="30734" name="Rectangle 409">
              <a:extLst>
                <a:ext uri="{FF2B5EF4-FFF2-40B4-BE49-F238E27FC236}">
                  <a16:creationId xmlns:a16="http://schemas.microsoft.com/office/drawing/2014/main" id="{DB0BA4A2-787A-064B-92C7-07A16934C50A}"/>
                </a:ext>
              </a:extLst>
            </p:cNvPr>
            <p:cNvSpPr>
              <a:spLocks noChangeArrowheads="1"/>
            </p:cNvSpPr>
            <p:nvPr/>
          </p:nvSpPr>
          <p:spPr bwMode="auto">
            <a:xfrm>
              <a:off x="846" y="3249"/>
              <a:ext cx="76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solidFill>
                    <a:srgbClr val="FF6666"/>
                  </a:solidFill>
                </a:rPr>
                <a:t>distortion </a:t>
              </a:r>
              <a:endParaRPr lang="en-US" altLang="en-US"/>
            </a:p>
          </p:txBody>
        </p:sp>
        <p:sp>
          <p:nvSpPr>
            <p:cNvPr id="30735" name="Rectangle 410">
              <a:extLst>
                <a:ext uri="{FF2B5EF4-FFF2-40B4-BE49-F238E27FC236}">
                  <a16:creationId xmlns:a16="http://schemas.microsoft.com/office/drawing/2014/main" id="{E2F588F3-B53F-C842-B061-CFDEF4D9C282}"/>
                </a:ext>
              </a:extLst>
            </p:cNvPr>
            <p:cNvSpPr>
              <a:spLocks noChangeArrowheads="1"/>
            </p:cNvSpPr>
            <p:nvPr/>
          </p:nvSpPr>
          <p:spPr bwMode="auto">
            <a:xfrm>
              <a:off x="846" y="3453"/>
              <a:ext cx="71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solidFill>
                    <a:srgbClr val="FF6666"/>
                  </a:solidFill>
                </a:rPr>
                <a:t>of planes</a:t>
              </a:r>
              <a:endParaRPr lang="en-US"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9270"/>
                                        </p:tgtEl>
                                        <p:attrNameLst>
                                          <p:attrName>style.visibility</p:attrName>
                                        </p:attrNameLst>
                                      </p:cBhvr>
                                      <p:to>
                                        <p:strVal val="visible"/>
                                      </p:to>
                                    </p:set>
                                    <p:anim calcmode="lin" valueType="num">
                                      <p:cBhvr additive="base">
                                        <p:cTn id="7" dur="1000" fill="hold"/>
                                        <p:tgtEl>
                                          <p:spTgt spid="139270"/>
                                        </p:tgtEl>
                                        <p:attrNameLst>
                                          <p:attrName>ppt_x</p:attrName>
                                        </p:attrNameLst>
                                      </p:cBhvr>
                                      <p:tavLst>
                                        <p:tav tm="0">
                                          <p:val>
                                            <p:strVal val="0-#ppt_w/2"/>
                                          </p:val>
                                        </p:tav>
                                        <p:tav tm="100000">
                                          <p:val>
                                            <p:strVal val="#ppt_x"/>
                                          </p:val>
                                        </p:tav>
                                      </p:tavLst>
                                    </p:anim>
                                    <p:anim calcmode="lin" valueType="num">
                                      <p:cBhvr additive="base">
                                        <p:cTn id="8" dur="1000" fill="hold"/>
                                        <p:tgtEl>
                                          <p:spTgt spid="13927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139271"/>
                                        </p:tgtEl>
                                        <p:attrNameLst>
                                          <p:attrName>style.visibility</p:attrName>
                                        </p:attrNameLst>
                                      </p:cBhvr>
                                      <p:to>
                                        <p:strVal val="visible"/>
                                      </p:to>
                                    </p:set>
                                    <p:animEffect transition="in" filter="wipe(left)">
                                      <p:cBhvr>
                                        <p:cTn id="12" dur="1000"/>
                                        <p:tgtEl>
                                          <p:spTgt spid="139271"/>
                                        </p:tgtEl>
                                      </p:cBhvr>
                                    </p:animEffect>
                                  </p:childTnLst>
                                </p:cTn>
                              </p:par>
                            </p:childTnLst>
                          </p:cTn>
                        </p:par>
                        <p:par>
                          <p:cTn id="13" fill="hold" nodeType="afterGroup">
                            <p:stCondLst>
                              <p:cond delay="2000"/>
                            </p:stCondLst>
                            <p:childTnLst>
                              <p:par>
                                <p:cTn id="14" presetID="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ppt_x"/>
                                          </p:val>
                                        </p:tav>
                                        <p:tav tm="100000">
                                          <p:val>
                                            <p:strVal val="#ppt_x"/>
                                          </p:val>
                                        </p:tav>
                                      </p:tavLst>
                                    </p:anim>
                                    <p:anim calcmode="lin" valueType="num">
                                      <p:cBhvr additive="base">
                                        <p:cTn id="17"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0" grpId="0"/>
      <p:bldP spid="1392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CB4032-8423-AB43-A301-3B2061A59255}"/>
              </a:ext>
            </a:extLst>
          </p:cNvPr>
          <p:cNvSpPr>
            <a:spLocks noGrp="1"/>
          </p:cNvSpPr>
          <p:nvPr>
            <p:ph type="sldNum" sz="quarter" idx="12"/>
          </p:nvPr>
        </p:nvSpPr>
        <p:spPr/>
        <p:txBody>
          <a:bodyPr/>
          <a:lstStyle/>
          <a:p>
            <a:fld id="{0EF2035A-8C90-6743-A957-00E830B40E4E}" type="slidenum">
              <a:rPr lang="en-US" altLang="en-US" smtClean="0"/>
              <a:pPr/>
              <a:t>13</a:t>
            </a:fld>
            <a:endParaRPr lang="en-US" altLang="en-US"/>
          </a:p>
        </p:txBody>
      </p:sp>
      <p:pic>
        <p:nvPicPr>
          <p:cNvPr id="3" name="Picture 2">
            <a:extLst>
              <a:ext uri="{FF2B5EF4-FFF2-40B4-BE49-F238E27FC236}">
                <a16:creationId xmlns:a16="http://schemas.microsoft.com/office/drawing/2014/main" id="{E1778D0C-0EBB-F348-AEAA-2E7EC1C9D465}"/>
              </a:ext>
            </a:extLst>
          </p:cNvPr>
          <p:cNvPicPr>
            <a:picLocks noChangeAspect="1"/>
          </p:cNvPicPr>
          <p:nvPr/>
        </p:nvPicPr>
        <p:blipFill>
          <a:blip r:embed="rId2"/>
          <a:stretch>
            <a:fillRect/>
          </a:stretch>
        </p:blipFill>
        <p:spPr>
          <a:xfrm>
            <a:off x="0" y="1365454"/>
            <a:ext cx="9144000" cy="4954027"/>
          </a:xfrm>
          <a:prstGeom prst="rect">
            <a:avLst/>
          </a:prstGeom>
        </p:spPr>
      </p:pic>
      <p:sp>
        <p:nvSpPr>
          <p:cNvPr id="4" name="TextBox 3">
            <a:extLst>
              <a:ext uri="{FF2B5EF4-FFF2-40B4-BE49-F238E27FC236}">
                <a16:creationId xmlns:a16="http://schemas.microsoft.com/office/drawing/2014/main" id="{36A8C6FB-20CC-C54C-9FB2-CF9FBE8D33F5}"/>
              </a:ext>
            </a:extLst>
          </p:cNvPr>
          <p:cNvSpPr txBox="1"/>
          <p:nvPr/>
        </p:nvSpPr>
        <p:spPr>
          <a:xfrm>
            <a:off x="1399429" y="326004"/>
            <a:ext cx="6999032" cy="707886"/>
          </a:xfrm>
          <a:prstGeom prst="rect">
            <a:avLst/>
          </a:prstGeom>
          <a:noFill/>
        </p:spPr>
        <p:txBody>
          <a:bodyPr wrap="none" rtlCol="0">
            <a:spAutoFit/>
          </a:bodyPr>
          <a:lstStyle/>
          <a:p>
            <a:r>
              <a:rPr lang="en-US" sz="4000" dirty="0"/>
              <a:t>Point Defects in Ionic Crystals</a:t>
            </a:r>
          </a:p>
        </p:txBody>
      </p:sp>
    </p:spTree>
    <p:extLst>
      <p:ext uri="{BB962C8B-B14F-4D97-AF65-F5344CB8AC3E}">
        <p14:creationId xmlns:p14="http://schemas.microsoft.com/office/powerpoint/2010/main" val="423682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a:extLst>
              <a:ext uri="{FF2B5EF4-FFF2-40B4-BE49-F238E27FC236}">
                <a16:creationId xmlns:a16="http://schemas.microsoft.com/office/drawing/2014/main" id="{8275ABC2-71E2-BE49-9894-96B6095608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0DE84B6-B5E2-A043-A0AC-BA6661428218}" type="slidenum">
              <a:rPr lang="en-US" altLang="en-US" sz="1200"/>
              <a:pPr/>
              <a:t>14</a:t>
            </a:fld>
            <a:endParaRPr lang="en-US" altLang="en-US" sz="1200"/>
          </a:p>
        </p:txBody>
      </p:sp>
      <p:sp>
        <p:nvSpPr>
          <p:cNvPr id="32771" name="Rectangle 2">
            <a:extLst>
              <a:ext uri="{FF2B5EF4-FFF2-40B4-BE49-F238E27FC236}">
                <a16:creationId xmlns:a16="http://schemas.microsoft.com/office/drawing/2014/main" id="{47B1790B-9EA7-0942-A6E0-79C87D362129}"/>
              </a:ext>
            </a:extLst>
          </p:cNvPr>
          <p:cNvSpPr>
            <a:spLocks noGrp="1" noChangeArrowheads="1"/>
          </p:cNvSpPr>
          <p:nvPr>
            <p:ph type="title"/>
          </p:nvPr>
        </p:nvSpPr>
        <p:spPr/>
        <p:txBody>
          <a:bodyPr/>
          <a:lstStyle/>
          <a:p>
            <a:r>
              <a:rPr lang="en-US" altLang="en-US">
                <a:ea typeface="ＭＳ Ｐゴシック" panose="020B0600070205080204" pitchFamily="34" charset="-128"/>
              </a:rPr>
              <a:t>Importance of point defects</a:t>
            </a:r>
          </a:p>
        </p:txBody>
      </p:sp>
      <p:sp>
        <p:nvSpPr>
          <p:cNvPr id="32772" name="Rectangle 3">
            <a:extLst>
              <a:ext uri="{FF2B5EF4-FFF2-40B4-BE49-F238E27FC236}">
                <a16:creationId xmlns:a16="http://schemas.microsoft.com/office/drawing/2014/main" id="{E0F13C71-B84E-0641-B5C7-7D1C788E6EA3}"/>
              </a:ext>
            </a:extLst>
          </p:cNvPr>
          <p:cNvSpPr>
            <a:spLocks noGrp="1" noChangeArrowheads="1"/>
          </p:cNvSpPr>
          <p:nvPr>
            <p:ph type="body" idx="1"/>
          </p:nvPr>
        </p:nvSpPr>
        <p:spPr>
          <a:xfrm>
            <a:off x="663575" y="1531868"/>
            <a:ext cx="7816850" cy="4114800"/>
          </a:xfrm>
        </p:spPr>
        <p:txBody>
          <a:bodyPr/>
          <a:lstStyle/>
          <a:p>
            <a:r>
              <a:rPr lang="en-US" altLang="en-US" dirty="0">
                <a:ea typeface="ＭＳ Ｐゴシック" panose="020B0600070205080204" pitchFamily="34" charset="-128"/>
              </a:rPr>
              <a:t>Solid-state diffusion (Chapter 5)</a:t>
            </a:r>
          </a:p>
          <a:p>
            <a:r>
              <a:rPr lang="en-US" altLang="en-US" dirty="0">
                <a:ea typeface="ＭＳ Ｐゴシック" panose="020B0600070205080204" pitchFamily="34" charset="-128"/>
              </a:rPr>
              <a:t>Mechanical properties (carbon in iron)</a:t>
            </a:r>
          </a:p>
          <a:p>
            <a:r>
              <a:rPr lang="en-US" altLang="en-US" dirty="0">
                <a:ea typeface="ＭＳ Ｐゴシック" panose="020B0600070205080204" pitchFamily="34" charset="-128"/>
              </a:rPr>
              <a:t>Electrical properties in semiconductors</a:t>
            </a:r>
          </a:p>
          <a:p>
            <a:r>
              <a:rPr lang="en-US" altLang="en-US" dirty="0">
                <a:ea typeface="ＭＳ Ｐゴシック" panose="020B0600070205080204" pitchFamily="34" charset="-128"/>
              </a:rPr>
              <a:t>Color</a:t>
            </a:r>
          </a:p>
        </p:txBody>
      </p:sp>
      <p:pic>
        <p:nvPicPr>
          <p:cNvPr id="32773" name="Picture 4">
            <a:extLst>
              <a:ext uri="{FF2B5EF4-FFF2-40B4-BE49-F238E27FC236}">
                <a16:creationId xmlns:a16="http://schemas.microsoft.com/office/drawing/2014/main" id="{9EE1D6DB-839D-CE4C-BEC7-B2C3DCFC7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68560"/>
            <a:ext cx="914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sp>
        <p:nvSpPr>
          <p:cNvPr id="32774" name="Text Box 5">
            <a:extLst>
              <a:ext uri="{FF2B5EF4-FFF2-40B4-BE49-F238E27FC236}">
                <a16:creationId xmlns:a16="http://schemas.microsoft.com/office/drawing/2014/main" id="{6F2D58FD-A2B0-1A44-AFDA-9732F9436CB2}"/>
              </a:ext>
            </a:extLst>
          </p:cNvPr>
          <p:cNvSpPr txBox="1">
            <a:spLocks noChangeArrowheads="1"/>
          </p:cNvSpPr>
          <p:nvPr/>
        </p:nvSpPr>
        <p:spPr bwMode="auto">
          <a:xfrm>
            <a:off x="337808" y="4944089"/>
            <a:ext cx="78917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Al</a:t>
            </a:r>
            <a:r>
              <a:rPr lang="en-US" altLang="en-US" baseline="-25000" dirty="0"/>
              <a:t>2</a:t>
            </a:r>
            <a:r>
              <a:rPr lang="en-US" altLang="en-US" dirty="0"/>
              <a:t>O</a:t>
            </a:r>
            <a:r>
              <a:rPr lang="en-US" altLang="en-US" baseline="-25000" dirty="0"/>
              <a:t>3</a:t>
            </a:r>
            <a:r>
              <a:rPr lang="en-US" altLang="en-US" dirty="0"/>
              <a:t>: alumina, corundum (trigonal crystal structure)</a:t>
            </a:r>
          </a:p>
          <a:p>
            <a:pPr algn="ctr"/>
            <a:r>
              <a:rPr lang="en-US" altLang="en-US" dirty="0">
                <a:sym typeface="Wingdings" pitchFamily="2" charset="2"/>
              </a:rPr>
              <a:t>+Chromium  ruby (red)</a:t>
            </a:r>
            <a:endParaRPr lang="en-US" altLang="en-US" dirty="0"/>
          </a:p>
          <a:p>
            <a:pPr algn="ctr"/>
            <a:r>
              <a:rPr lang="en-US" altLang="en-US" dirty="0"/>
              <a:t>+Titanium, Iron,… </a:t>
            </a:r>
            <a:r>
              <a:rPr lang="en-US" altLang="en-US" dirty="0">
                <a:sym typeface="Wingdings" pitchFamily="2" charset="2"/>
              </a:rPr>
              <a:t> sapphire (not red: blue, orange,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C7A2131C-80E0-6143-B2BD-E5EF67E4C4F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7F6D448-7D28-9C40-852A-F021B11B82D4}" type="slidenum">
              <a:rPr lang="en-US" altLang="en-US" sz="1200"/>
              <a:pPr/>
              <a:t>15</a:t>
            </a:fld>
            <a:endParaRPr lang="en-US" altLang="en-US" sz="1200"/>
          </a:p>
        </p:txBody>
      </p:sp>
      <p:sp>
        <p:nvSpPr>
          <p:cNvPr id="33795" name="Rectangle 6">
            <a:extLst>
              <a:ext uri="{FF2B5EF4-FFF2-40B4-BE49-F238E27FC236}">
                <a16:creationId xmlns:a16="http://schemas.microsoft.com/office/drawing/2014/main" id="{4E21ED14-765E-6142-BEEC-1AC15E15A2E6}"/>
              </a:ext>
            </a:extLst>
          </p:cNvPr>
          <p:cNvSpPr>
            <a:spLocks noChangeArrowheads="1"/>
          </p:cNvSpPr>
          <p:nvPr/>
        </p:nvSpPr>
        <p:spPr bwMode="auto">
          <a:xfrm>
            <a:off x="3390900" y="4051300"/>
            <a:ext cx="28876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9900"/>
                </a:solidFill>
              </a:rPr>
              <a:t>Boltzmann's constant</a:t>
            </a:r>
            <a:endParaRPr lang="en-US" altLang="en-US"/>
          </a:p>
        </p:txBody>
      </p:sp>
      <p:sp>
        <p:nvSpPr>
          <p:cNvPr id="33796" name="Rectangle 7">
            <a:extLst>
              <a:ext uri="{FF2B5EF4-FFF2-40B4-BE49-F238E27FC236}">
                <a16:creationId xmlns:a16="http://schemas.microsoft.com/office/drawing/2014/main" id="{4F69712F-7256-6E4F-A999-0236C464F924}"/>
              </a:ext>
            </a:extLst>
          </p:cNvPr>
          <p:cNvSpPr>
            <a:spLocks noChangeArrowheads="1"/>
          </p:cNvSpPr>
          <p:nvPr/>
        </p:nvSpPr>
        <p:spPr bwMode="auto">
          <a:xfrm>
            <a:off x="6578600" y="4051300"/>
            <a:ext cx="841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a:t>
            </a:r>
            <a:endParaRPr lang="en-US" altLang="en-US"/>
          </a:p>
        </p:txBody>
      </p:sp>
      <p:sp>
        <p:nvSpPr>
          <p:cNvPr id="33797" name="Rectangle 8">
            <a:extLst>
              <a:ext uri="{FF2B5EF4-FFF2-40B4-BE49-F238E27FC236}">
                <a16:creationId xmlns:a16="http://schemas.microsoft.com/office/drawing/2014/main" id="{4062F814-CD21-4C40-BD3A-C3B08D887F31}"/>
              </a:ext>
            </a:extLst>
          </p:cNvPr>
          <p:cNvSpPr>
            <a:spLocks noChangeArrowheads="1"/>
          </p:cNvSpPr>
          <p:nvPr/>
        </p:nvSpPr>
        <p:spPr bwMode="auto">
          <a:xfrm>
            <a:off x="3390900" y="4495800"/>
            <a:ext cx="13557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(1.38 x 10</a:t>
            </a:r>
            <a:endParaRPr lang="en-US" altLang="en-US"/>
          </a:p>
        </p:txBody>
      </p:sp>
      <p:sp>
        <p:nvSpPr>
          <p:cNvPr id="33798" name="Rectangle 9">
            <a:extLst>
              <a:ext uri="{FF2B5EF4-FFF2-40B4-BE49-F238E27FC236}">
                <a16:creationId xmlns:a16="http://schemas.microsoft.com/office/drawing/2014/main" id="{8EDF2D02-7C0F-5948-9AD6-68C0496F13BF}"/>
              </a:ext>
            </a:extLst>
          </p:cNvPr>
          <p:cNvSpPr>
            <a:spLocks noChangeArrowheads="1"/>
          </p:cNvSpPr>
          <p:nvPr/>
        </p:nvSpPr>
        <p:spPr bwMode="auto">
          <a:xfrm>
            <a:off x="4813300" y="4406900"/>
            <a:ext cx="4413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-23</a:t>
            </a:r>
            <a:endParaRPr lang="en-US" altLang="en-US"/>
          </a:p>
        </p:txBody>
      </p:sp>
      <p:sp>
        <p:nvSpPr>
          <p:cNvPr id="33799" name="Rectangle 10">
            <a:extLst>
              <a:ext uri="{FF2B5EF4-FFF2-40B4-BE49-F238E27FC236}">
                <a16:creationId xmlns:a16="http://schemas.microsoft.com/office/drawing/2014/main" id="{4B7C753C-0EBE-174F-A561-29CA9B8196A1}"/>
              </a:ext>
            </a:extLst>
          </p:cNvPr>
          <p:cNvSpPr>
            <a:spLocks noChangeArrowheads="1"/>
          </p:cNvSpPr>
          <p:nvPr/>
        </p:nvSpPr>
        <p:spPr bwMode="auto">
          <a:xfrm>
            <a:off x="5283200" y="4495800"/>
            <a:ext cx="14890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J/atom-K) </a:t>
            </a:r>
            <a:endParaRPr lang="en-US" altLang="en-US"/>
          </a:p>
        </p:txBody>
      </p:sp>
      <p:sp>
        <p:nvSpPr>
          <p:cNvPr id="33800" name="Rectangle 11">
            <a:extLst>
              <a:ext uri="{FF2B5EF4-FFF2-40B4-BE49-F238E27FC236}">
                <a16:creationId xmlns:a16="http://schemas.microsoft.com/office/drawing/2014/main" id="{7005F74E-F380-B440-ABDC-54E4A85A00BB}"/>
              </a:ext>
            </a:extLst>
          </p:cNvPr>
          <p:cNvSpPr>
            <a:spLocks noChangeArrowheads="1"/>
          </p:cNvSpPr>
          <p:nvPr/>
        </p:nvSpPr>
        <p:spPr bwMode="auto">
          <a:xfrm>
            <a:off x="3390900" y="4940300"/>
            <a:ext cx="6953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(8.62</a:t>
            </a:r>
            <a:endParaRPr lang="en-US" altLang="en-US"/>
          </a:p>
        </p:txBody>
      </p:sp>
      <p:sp>
        <p:nvSpPr>
          <p:cNvPr id="33801" name="Rectangle 12">
            <a:extLst>
              <a:ext uri="{FF2B5EF4-FFF2-40B4-BE49-F238E27FC236}">
                <a16:creationId xmlns:a16="http://schemas.microsoft.com/office/drawing/2014/main" id="{AF08F1EB-D880-9F48-9D43-B3032F6719FF}"/>
              </a:ext>
            </a:extLst>
          </p:cNvPr>
          <p:cNvSpPr>
            <a:spLocks noChangeArrowheads="1"/>
          </p:cNvSpPr>
          <p:nvPr/>
        </p:nvSpPr>
        <p:spPr bwMode="auto">
          <a:xfrm>
            <a:off x="4140200" y="4940300"/>
            <a:ext cx="2365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x</a:t>
            </a:r>
            <a:endParaRPr lang="en-US" altLang="en-US"/>
          </a:p>
        </p:txBody>
      </p:sp>
      <p:sp>
        <p:nvSpPr>
          <p:cNvPr id="33802" name="Rectangle 13">
            <a:extLst>
              <a:ext uri="{FF2B5EF4-FFF2-40B4-BE49-F238E27FC236}">
                <a16:creationId xmlns:a16="http://schemas.microsoft.com/office/drawing/2014/main" id="{9BA28082-BB9A-B947-BCE8-8E8113C65AD2}"/>
              </a:ext>
            </a:extLst>
          </p:cNvPr>
          <p:cNvSpPr>
            <a:spLocks noChangeArrowheads="1"/>
          </p:cNvSpPr>
          <p:nvPr/>
        </p:nvSpPr>
        <p:spPr bwMode="auto">
          <a:xfrm>
            <a:off x="4368800" y="4940300"/>
            <a:ext cx="423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10</a:t>
            </a:r>
            <a:endParaRPr lang="en-US" altLang="en-US"/>
          </a:p>
        </p:txBody>
      </p:sp>
      <p:sp>
        <p:nvSpPr>
          <p:cNvPr id="33803" name="Rectangle 14">
            <a:extLst>
              <a:ext uri="{FF2B5EF4-FFF2-40B4-BE49-F238E27FC236}">
                <a16:creationId xmlns:a16="http://schemas.microsoft.com/office/drawing/2014/main" id="{4A6F3109-8B3E-3042-8346-3DBD69C16629}"/>
              </a:ext>
            </a:extLst>
          </p:cNvPr>
          <p:cNvSpPr>
            <a:spLocks noChangeArrowheads="1"/>
          </p:cNvSpPr>
          <p:nvPr/>
        </p:nvSpPr>
        <p:spPr bwMode="auto">
          <a:xfrm>
            <a:off x="4813300" y="4851400"/>
            <a:ext cx="2714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-5</a:t>
            </a:r>
            <a:endParaRPr lang="en-US" altLang="en-US"/>
          </a:p>
        </p:txBody>
      </p:sp>
      <p:sp>
        <p:nvSpPr>
          <p:cNvPr id="33804" name="Rectangle 15">
            <a:extLst>
              <a:ext uri="{FF2B5EF4-FFF2-40B4-BE49-F238E27FC236}">
                <a16:creationId xmlns:a16="http://schemas.microsoft.com/office/drawing/2014/main" id="{927EEC8A-0F80-A145-817E-23FFECF0DAA5}"/>
              </a:ext>
            </a:extLst>
          </p:cNvPr>
          <p:cNvSpPr>
            <a:spLocks noChangeArrowheads="1"/>
          </p:cNvSpPr>
          <p:nvPr/>
        </p:nvSpPr>
        <p:spPr bwMode="auto">
          <a:xfrm>
            <a:off x="5092700" y="4940300"/>
            <a:ext cx="162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eV/atom-K)</a:t>
            </a:r>
            <a:endParaRPr lang="en-US" altLang="en-US"/>
          </a:p>
        </p:txBody>
      </p:sp>
      <p:sp>
        <p:nvSpPr>
          <p:cNvPr id="33805" name="Line 17">
            <a:extLst>
              <a:ext uri="{FF2B5EF4-FFF2-40B4-BE49-F238E27FC236}">
                <a16:creationId xmlns:a16="http://schemas.microsoft.com/office/drawing/2014/main" id="{040817A1-F657-B040-9B72-23831660B6FF}"/>
              </a:ext>
            </a:extLst>
          </p:cNvPr>
          <p:cNvSpPr>
            <a:spLocks noChangeShapeType="1"/>
          </p:cNvSpPr>
          <p:nvPr/>
        </p:nvSpPr>
        <p:spPr bwMode="auto">
          <a:xfrm>
            <a:off x="3708400" y="3340100"/>
            <a:ext cx="4826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6" name="Line 18">
            <a:extLst>
              <a:ext uri="{FF2B5EF4-FFF2-40B4-BE49-F238E27FC236}">
                <a16:creationId xmlns:a16="http://schemas.microsoft.com/office/drawing/2014/main" id="{9C591EEC-530A-E249-9F3E-33587DECA89C}"/>
              </a:ext>
            </a:extLst>
          </p:cNvPr>
          <p:cNvSpPr>
            <a:spLocks noChangeShapeType="1"/>
          </p:cNvSpPr>
          <p:nvPr/>
        </p:nvSpPr>
        <p:spPr bwMode="auto">
          <a:xfrm>
            <a:off x="5384800" y="3340100"/>
            <a:ext cx="7493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7" name="Rectangle 19">
            <a:extLst>
              <a:ext uri="{FF2B5EF4-FFF2-40B4-BE49-F238E27FC236}">
                <a16:creationId xmlns:a16="http://schemas.microsoft.com/office/drawing/2014/main" id="{86E6DBAA-500F-554D-B7FE-5BFE7156C2AE}"/>
              </a:ext>
            </a:extLst>
          </p:cNvPr>
          <p:cNvSpPr>
            <a:spLocks noChangeArrowheads="1"/>
          </p:cNvSpPr>
          <p:nvPr/>
        </p:nvSpPr>
        <p:spPr bwMode="auto">
          <a:xfrm>
            <a:off x="5207000" y="2984500"/>
            <a:ext cx="225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ç </a:t>
            </a:r>
            <a:endParaRPr lang="en-US" altLang="en-US">
              <a:latin typeface="Times" pitchFamily="2" charset="0"/>
            </a:endParaRPr>
          </a:p>
        </p:txBody>
      </p:sp>
      <p:sp>
        <p:nvSpPr>
          <p:cNvPr id="33809" name="Rectangle 21">
            <a:extLst>
              <a:ext uri="{FF2B5EF4-FFF2-40B4-BE49-F238E27FC236}">
                <a16:creationId xmlns:a16="http://schemas.microsoft.com/office/drawing/2014/main" id="{FEFE054B-DEDC-E745-85DB-C481D73EB31F}"/>
              </a:ext>
            </a:extLst>
          </p:cNvPr>
          <p:cNvSpPr>
            <a:spLocks noChangeArrowheads="1"/>
          </p:cNvSpPr>
          <p:nvPr/>
        </p:nvSpPr>
        <p:spPr bwMode="auto">
          <a:xfrm>
            <a:off x="3695700" y="2895600"/>
            <a:ext cx="2571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003399"/>
                </a:solidFill>
              </a:rPr>
              <a:t>N</a:t>
            </a:r>
            <a:endParaRPr lang="en-US" altLang="en-US" i="1"/>
          </a:p>
        </p:txBody>
      </p:sp>
      <p:sp>
        <p:nvSpPr>
          <p:cNvPr id="33810" name="Rectangle 22">
            <a:extLst>
              <a:ext uri="{FF2B5EF4-FFF2-40B4-BE49-F238E27FC236}">
                <a16:creationId xmlns:a16="http://schemas.microsoft.com/office/drawing/2014/main" id="{8454FAC8-9AF5-A545-9F93-6CCC49868CFE}"/>
              </a:ext>
            </a:extLst>
          </p:cNvPr>
          <p:cNvSpPr>
            <a:spLocks noChangeArrowheads="1"/>
          </p:cNvSpPr>
          <p:nvPr/>
        </p:nvSpPr>
        <p:spPr bwMode="auto">
          <a:xfrm>
            <a:off x="3949700" y="3022600"/>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3399"/>
                </a:solidFill>
              </a:rPr>
              <a:t>v</a:t>
            </a:r>
          </a:p>
        </p:txBody>
      </p:sp>
      <p:sp>
        <p:nvSpPr>
          <p:cNvPr id="33811" name="Rectangle 23">
            <a:extLst>
              <a:ext uri="{FF2B5EF4-FFF2-40B4-BE49-F238E27FC236}">
                <a16:creationId xmlns:a16="http://schemas.microsoft.com/office/drawing/2014/main" id="{251CF9D5-02B9-2242-A496-737825FD3F07}"/>
              </a:ext>
            </a:extLst>
          </p:cNvPr>
          <p:cNvSpPr>
            <a:spLocks noChangeArrowheads="1"/>
          </p:cNvSpPr>
          <p:nvPr/>
        </p:nvSpPr>
        <p:spPr bwMode="auto">
          <a:xfrm>
            <a:off x="3822700" y="3403600"/>
            <a:ext cx="2571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000000"/>
                </a:solidFill>
              </a:rPr>
              <a:t>N</a:t>
            </a:r>
            <a:endParaRPr lang="en-US" altLang="en-US" i="1"/>
          </a:p>
        </p:txBody>
      </p:sp>
      <p:sp>
        <p:nvSpPr>
          <p:cNvPr id="33812" name="Rectangle 24">
            <a:extLst>
              <a:ext uri="{FF2B5EF4-FFF2-40B4-BE49-F238E27FC236}">
                <a16:creationId xmlns:a16="http://schemas.microsoft.com/office/drawing/2014/main" id="{BA7E607E-E89D-6A41-A611-AC11B9F492C1}"/>
              </a:ext>
            </a:extLst>
          </p:cNvPr>
          <p:cNvSpPr>
            <a:spLocks noChangeArrowheads="1"/>
          </p:cNvSpPr>
          <p:nvPr/>
        </p:nvSpPr>
        <p:spPr bwMode="auto">
          <a:xfrm>
            <a:off x="4292600" y="3082925"/>
            <a:ext cx="195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a:t>
            </a:r>
            <a:endParaRPr lang="en-US" altLang="en-US">
              <a:latin typeface="Times" pitchFamily="2" charset="0"/>
            </a:endParaRPr>
          </a:p>
        </p:txBody>
      </p:sp>
      <p:sp>
        <p:nvSpPr>
          <p:cNvPr id="33813" name="Rectangle 25">
            <a:extLst>
              <a:ext uri="{FF2B5EF4-FFF2-40B4-BE49-F238E27FC236}">
                <a16:creationId xmlns:a16="http://schemas.microsoft.com/office/drawing/2014/main" id="{0688308A-CFFD-A949-A349-16AB58AEE8E1}"/>
              </a:ext>
            </a:extLst>
          </p:cNvPr>
          <p:cNvSpPr>
            <a:spLocks noChangeArrowheads="1"/>
          </p:cNvSpPr>
          <p:nvPr/>
        </p:nvSpPr>
        <p:spPr bwMode="auto">
          <a:xfrm>
            <a:off x="4572000" y="3124200"/>
            <a:ext cx="5730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rPr>
              <a:t>exp</a:t>
            </a:r>
            <a:endParaRPr lang="en-US" altLang="en-US"/>
          </a:p>
        </p:txBody>
      </p:sp>
      <p:sp>
        <p:nvSpPr>
          <p:cNvPr id="33814" name="Rectangle 26">
            <a:extLst>
              <a:ext uri="{FF2B5EF4-FFF2-40B4-BE49-F238E27FC236}">
                <a16:creationId xmlns:a16="http://schemas.microsoft.com/office/drawing/2014/main" id="{4FA74822-6351-6E46-B974-F2C6516A4AE2}"/>
              </a:ext>
            </a:extLst>
          </p:cNvPr>
          <p:cNvSpPr>
            <a:spLocks noChangeArrowheads="1"/>
          </p:cNvSpPr>
          <p:nvPr/>
        </p:nvSpPr>
        <p:spPr bwMode="auto">
          <a:xfrm>
            <a:off x="5397500" y="2806700"/>
            <a:ext cx="195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a:t>
            </a:r>
            <a:endParaRPr lang="en-US" altLang="en-US">
              <a:latin typeface="Times" pitchFamily="2" charset="0"/>
            </a:endParaRPr>
          </a:p>
        </p:txBody>
      </p:sp>
      <p:sp>
        <p:nvSpPr>
          <p:cNvPr id="33815" name="Rectangle 27">
            <a:extLst>
              <a:ext uri="{FF2B5EF4-FFF2-40B4-BE49-F238E27FC236}">
                <a16:creationId xmlns:a16="http://schemas.microsoft.com/office/drawing/2014/main" id="{7D82F95C-66EE-E944-B5AD-84023DA66EFF}"/>
              </a:ext>
            </a:extLst>
          </p:cNvPr>
          <p:cNvSpPr>
            <a:spLocks noChangeArrowheads="1"/>
          </p:cNvSpPr>
          <p:nvPr/>
        </p:nvSpPr>
        <p:spPr bwMode="auto">
          <a:xfrm>
            <a:off x="5600700" y="2895600"/>
            <a:ext cx="2762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990000"/>
                </a:solidFill>
              </a:rPr>
              <a:t>Q</a:t>
            </a:r>
            <a:endParaRPr lang="en-US" altLang="en-US" i="1"/>
          </a:p>
        </p:txBody>
      </p:sp>
      <p:sp>
        <p:nvSpPr>
          <p:cNvPr id="33816" name="Rectangle 28">
            <a:extLst>
              <a:ext uri="{FF2B5EF4-FFF2-40B4-BE49-F238E27FC236}">
                <a16:creationId xmlns:a16="http://schemas.microsoft.com/office/drawing/2014/main" id="{36A0392E-FE7C-5940-ABE9-399262BE7797}"/>
              </a:ext>
            </a:extLst>
          </p:cNvPr>
          <p:cNvSpPr>
            <a:spLocks noChangeArrowheads="1"/>
          </p:cNvSpPr>
          <p:nvPr/>
        </p:nvSpPr>
        <p:spPr bwMode="auto">
          <a:xfrm>
            <a:off x="5892800" y="3022600"/>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990000"/>
                </a:solidFill>
              </a:rPr>
              <a:t>v</a:t>
            </a:r>
            <a:endParaRPr lang="en-US" altLang="en-US" i="1"/>
          </a:p>
        </p:txBody>
      </p:sp>
      <p:sp>
        <p:nvSpPr>
          <p:cNvPr id="33817" name="Rectangle 29">
            <a:extLst>
              <a:ext uri="{FF2B5EF4-FFF2-40B4-BE49-F238E27FC236}">
                <a16:creationId xmlns:a16="http://schemas.microsoft.com/office/drawing/2014/main" id="{AD668540-E2AB-EF4E-9A26-F55BE71972AD}"/>
              </a:ext>
            </a:extLst>
          </p:cNvPr>
          <p:cNvSpPr>
            <a:spLocks noChangeArrowheads="1"/>
          </p:cNvSpPr>
          <p:nvPr/>
        </p:nvSpPr>
        <p:spPr bwMode="auto">
          <a:xfrm>
            <a:off x="5537200" y="3403600"/>
            <a:ext cx="177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009900"/>
                </a:solidFill>
              </a:rPr>
              <a:t>k</a:t>
            </a:r>
            <a:endParaRPr lang="en-US" altLang="en-US" i="1"/>
          </a:p>
        </p:txBody>
      </p:sp>
      <p:sp>
        <p:nvSpPr>
          <p:cNvPr id="33818" name="Rectangle 30">
            <a:extLst>
              <a:ext uri="{FF2B5EF4-FFF2-40B4-BE49-F238E27FC236}">
                <a16:creationId xmlns:a16="http://schemas.microsoft.com/office/drawing/2014/main" id="{F65BE8EA-6540-6A4D-A184-98156CB4A723}"/>
              </a:ext>
            </a:extLst>
          </p:cNvPr>
          <p:cNvSpPr>
            <a:spLocks noChangeArrowheads="1"/>
          </p:cNvSpPr>
          <p:nvPr/>
        </p:nvSpPr>
        <p:spPr bwMode="auto">
          <a:xfrm>
            <a:off x="5740400" y="3403600"/>
            <a:ext cx="2174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CCCC00"/>
                </a:solidFill>
              </a:rPr>
              <a:t>T</a:t>
            </a:r>
            <a:endParaRPr lang="en-US" altLang="en-US" i="1"/>
          </a:p>
        </p:txBody>
      </p:sp>
      <p:sp>
        <p:nvSpPr>
          <p:cNvPr id="33819" name="Rectangle 31">
            <a:extLst>
              <a:ext uri="{FF2B5EF4-FFF2-40B4-BE49-F238E27FC236}">
                <a16:creationId xmlns:a16="http://schemas.microsoft.com/office/drawing/2014/main" id="{BA379D5A-A70E-EE4E-8334-4471A5265769}"/>
              </a:ext>
            </a:extLst>
          </p:cNvPr>
          <p:cNvSpPr>
            <a:spLocks noChangeArrowheads="1"/>
          </p:cNvSpPr>
          <p:nvPr/>
        </p:nvSpPr>
        <p:spPr bwMode="auto">
          <a:xfrm>
            <a:off x="5207000" y="2755900"/>
            <a:ext cx="225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æ </a:t>
            </a:r>
            <a:endParaRPr lang="en-US" altLang="en-US">
              <a:latin typeface="Times" pitchFamily="2" charset="0"/>
            </a:endParaRPr>
          </a:p>
        </p:txBody>
      </p:sp>
      <p:sp>
        <p:nvSpPr>
          <p:cNvPr id="33820" name="Rectangle 32">
            <a:extLst>
              <a:ext uri="{FF2B5EF4-FFF2-40B4-BE49-F238E27FC236}">
                <a16:creationId xmlns:a16="http://schemas.microsoft.com/office/drawing/2014/main" id="{11ABAE41-AF8A-3149-8882-687FCF98FB33}"/>
              </a:ext>
            </a:extLst>
          </p:cNvPr>
          <p:cNvSpPr>
            <a:spLocks noChangeArrowheads="1"/>
          </p:cNvSpPr>
          <p:nvPr/>
        </p:nvSpPr>
        <p:spPr bwMode="auto">
          <a:xfrm>
            <a:off x="5207000" y="3314700"/>
            <a:ext cx="225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è </a:t>
            </a:r>
            <a:endParaRPr lang="en-US" altLang="en-US">
              <a:latin typeface="Times" pitchFamily="2" charset="0"/>
            </a:endParaRPr>
          </a:p>
        </p:txBody>
      </p:sp>
      <p:sp>
        <p:nvSpPr>
          <p:cNvPr id="33821" name="Rectangle 33">
            <a:extLst>
              <a:ext uri="{FF2B5EF4-FFF2-40B4-BE49-F238E27FC236}">
                <a16:creationId xmlns:a16="http://schemas.microsoft.com/office/drawing/2014/main" id="{FEAB50EC-02E9-0A4B-81D6-29F49D4E6579}"/>
              </a:ext>
            </a:extLst>
          </p:cNvPr>
          <p:cNvSpPr>
            <a:spLocks noChangeArrowheads="1"/>
          </p:cNvSpPr>
          <p:nvPr/>
        </p:nvSpPr>
        <p:spPr bwMode="auto">
          <a:xfrm>
            <a:off x="5207000" y="3111500"/>
            <a:ext cx="225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ç </a:t>
            </a:r>
            <a:endParaRPr lang="en-US" altLang="en-US">
              <a:latin typeface="Times" pitchFamily="2" charset="0"/>
            </a:endParaRPr>
          </a:p>
        </p:txBody>
      </p:sp>
      <p:sp>
        <p:nvSpPr>
          <p:cNvPr id="33822" name="Rectangle 34">
            <a:extLst>
              <a:ext uri="{FF2B5EF4-FFF2-40B4-BE49-F238E27FC236}">
                <a16:creationId xmlns:a16="http://schemas.microsoft.com/office/drawing/2014/main" id="{F800F969-557E-8645-95EE-B88E42F4B281}"/>
              </a:ext>
            </a:extLst>
          </p:cNvPr>
          <p:cNvSpPr>
            <a:spLocks noChangeArrowheads="1"/>
          </p:cNvSpPr>
          <p:nvPr/>
        </p:nvSpPr>
        <p:spPr bwMode="auto">
          <a:xfrm>
            <a:off x="6159500" y="2755900"/>
            <a:ext cx="225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dirty="0" err="1">
                <a:solidFill>
                  <a:srgbClr val="000000"/>
                </a:solidFill>
                <a:latin typeface="Symbol" pitchFamily="2" charset="2"/>
              </a:rPr>
              <a:t>ö</a:t>
            </a:r>
            <a:r>
              <a:rPr lang="en-US" altLang="en-US" sz="2800" dirty="0">
                <a:solidFill>
                  <a:srgbClr val="000000"/>
                </a:solidFill>
                <a:latin typeface="Symbol" pitchFamily="2" charset="2"/>
              </a:rPr>
              <a:t> </a:t>
            </a:r>
            <a:endParaRPr lang="en-US" altLang="en-US" dirty="0">
              <a:latin typeface="Times" pitchFamily="2" charset="0"/>
            </a:endParaRPr>
          </a:p>
        </p:txBody>
      </p:sp>
      <p:sp>
        <p:nvSpPr>
          <p:cNvPr id="33823" name="Rectangle 35">
            <a:extLst>
              <a:ext uri="{FF2B5EF4-FFF2-40B4-BE49-F238E27FC236}">
                <a16:creationId xmlns:a16="http://schemas.microsoft.com/office/drawing/2014/main" id="{384561C0-1059-0D45-A0F4-A44C25B31DAC}"/>
              </a:ext>
            </a:extLst>
          </p:cNvPr>
          <p:cNvSpPr>
            <a:spLocks noChangeArrowheads="1"/>
          </p:cNvSpPr>
          <p:nvPr/>
        </p:nvSpPr>
        <p:spPr bwMode="auto">
          <a:xfrm>
            <a:off x="6159500" y="3314700"/>
            <a:ext cx="225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ø </a:t>
            </a:r>
            <a:endParaRPr lang="en-US" altLang="en-US">
              <a:latin typeface="Times" pitchFamily="2" charset="0"/>
            </a:endParaRPr>
          </a:p>
        </p:txBody>
      </p:sp>
      <p:sp>
        <p:nvSpPr>
          <p:cNvPr id="33825" name="Rectangle 37">
            <a:extLst>
              <a:ext uri="{FF2B5EF4-FFF2-40B4-BE49-F238E27FC236}">
                <a16:creationId xmlns:a16="http://schemas.microsoft.com/office/drawing/2014/main" id="{C2B54132-C8D4-AD4B-BE90-1D15240E7080}"/>
              </a:ext>
            </a:extLst>
          </p:cNvPr>
          <p:cNvSpPr>
            <a:spLocks noChangeArrowheads="1"/>
          </p:cNvSpPr>
          <p:nvPr/>
        </p:nvSpPr>
        <p:spPr bwMode="auto">
          <a:xfrm>
            <a:off x="1905000" y="2362200"/>
            <a:ext cx="18811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3399"/>
                </a:solidFill>
              </a:rPr>
              <a:t>No. of defects</a:t>
            </a:r>
            <a:endParaRPr lang="en-US" altLang="en-US"/>
          </a:p>
        </p:txBody>
      </p:sp>
      <p:sp>
        <p:nvSpPr>
          <p:cNvPr id="33826" name="Rectangle 38">
            <a:extLst>
              <a:ext uri="{FF2B5EF4-FFF2-40B4-BE49-F238E27FC236}">
                <a16:creationId xmlns:a16="http://schemas.microsoft.com/office/drawing/2014/main" id="{9FDFB545-012D-B74A-B892-8545B40D6191}"/>
              </a:ext>
            </a:extLst>
          </p:cNvPr>
          <p:cNvSpPr>
            <a:spLocks noChangeArrowheads="1"/>
          </p:cNvSpPr>
          <p:nvPr/>
        </p:nvSpPr>
        <p:spPr bwMode="auto">
          <a:xfrm>
            <a:off x="1104900" y="3228975"/>
            <a:ext cx="21351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No. of potential </a:t>
            </a:r>
            <a:endParaRPr lang="en-US" altLang="en-US"/>
          </a:p>
        </p:txBody>
      </p:sp>
      <p:sp>
        <p:nvSpPr>
          <p:cNvPr id="33827" name="Rectangle 39">
            <a:extLst>
              <a:ext uri="{FF2B5EF4-FFF2-40B4-BE49-F238E27FC236}">
                <a16:creationId xmlns:a16="http://schemas.microsoft.com/office/drawing/2014/main" id="{7AA184FA-E47A-B44D-8A1B-7020349CAC6B}"/>
              </a:ext>
            </a:extLst>
          </p:cNvPr>
          <p:cNvSpPr>
            <a:spLocks noChangeArrowheads="1"/>
          </p:cNvSpPr>
          <p:nvPr/>
        </p:nvSpPr>
        <p:spPr bwMode="auto">
          <a:xfrm>
            <a:off x="1104900" y="3584575"/>
            <a:ext cx="16271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defect sites.</a:t>
            </a:r>
            <a:endParaRPr lang="en-US" altLang="en-US"/>
          </a:p>
        </p:txBody>
      </p:sp>
      <p:sp>
        <p:nvSpPr>
          <p:cNvPr id="33828" name="Rectangle 40">
            <a:extLst>
              <a:ext uri="{FF2B5EF4-FFF2-40B4-BE49-F238E27FC236}">
                <a16:creationId xmlns:a16="http://schemas.microsoft.com/office/drawing/2014/main" id="{140CBA17-E8CA-ED48-AA18-5D84EF42C8B1}"/>
              </a:ext>
            </a:extLst>
          </p:cNvPr>
          <p:cNvSpPr>
            <a:spLocks noChangeArrowheads="1"/>
          </p:cNvSpPr>
          <p:nvPr/>
        </p:nvSpPr>
        <p:spPr bwMode="auto">
          <a:xfrm>
            <a:off x="5359400" y="2324100"/>
            <a:ext cx="23383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990000"/>
                </a:solidFill>
              </a:rPr>
              <a:t>Activation energy</a:t>
            </a:r>
            <a:endParaRPr lang="en-US" altLang="en-US"/>
          </a:p>
        </p:txBody>
      </p:sp>
      <p:sp>
        <p:nvSpPr>
          <p:cNvPr id="33829" name="Rectangle 41">
            <a:extLst>
              <a:ext uri="{FF2B5EF4-FFF2-40B4-BE49-F238E27FC236}">
                <a16:creationId xmlns:a16="http://schemas.microsoft.com/office/drawing/2014/main" id="{6AC44545-84C0-F542-AD6B-06347CCA3525}"/>
              </a:ext>
            </a:extLst>
          </p:cNvPr>
          <p:cNvSpPr>
            <a:spLocks noChangeArrowheads="1"/>
          </p:cNvSpPr>
          <p:nvPr/>
        </p:nvSpPr>
        <p:spPr bwMode="auto">
          <a:xfrm>
            <a:off x="6426200" y="3746500"/>
            <a:ext cx="17446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CCCC00"/>
                </a:solidFill>
              </a:rPr>
              <a:t>Temperature</a:t>
            </a:r>
            <a:endParaRPr lang="en-US" altLang="en-US"/>
          </a:p>
        </p:txBody>
      </p:sp>
      <p:grpSp>
        <p:nvGrpSpPr>
          <p:cNvPr id="33830" name="Group 44">
            <a:extLst>
              <a:ext uri="{FF2B5EF4-FFF2-40B4-BE49-F238E27FC236}">
                <a16:creationId xmlns:a16="http://schemas.microsoft.com/office/drawing/2014/main" id="{A87A9881-203F-664F-90C4-459268FCAEEC}"/>
              </a:ext>
            </a:extLst>
          </p:cNvPr>
          <p:cNvGrpSpPr>
            <a:grpSpLocks/>
          </p:cNvGrpSpPr>
          <p:nvPr/>
        </p:nvGrpSpPr>
        <p:grpSpPr bwMode="auto">
          <a:xfrm>
            <a:off x="3175000" y="2692400"/>
            <a:ext cx="457200" cy="304800"/>
            <a:chOff x="2000" y="1696"/>
            <a:chExt cx="288" cy="192"/>
          </a:xfrm>
        </p:grpSpPr>
        <p:sp>
          <p:nvSpPr>
            <p:cNvPr id="33885" name="Freeform 42">
              <a:extLst>
                <a:ext uri="{FF2B5EF4-FFF2-40B4-BE49-F238E27FC236}">
                  <a16:creationId xmlns:a16="http://schemas.microsoft.com/office/drawing/2014/main" id="{F728FA93-FEF6-4D48-9EDF-EF0A89381E4D}"/>
                </a:ext>
              </a:extLst>
            </p:cNvPr>
            <p:cNvSpPr>
              <a:spLocks/>
            </p:cNvSpPr>
            <p:nvPr/>
          </p:nvSpPr>
          <p:spPr bwMode="auto">
            <a:xfrm>
              <a:off x="2176" y="1800"/>
              <a:ext cx="112" cy="88"/>
            </a:xfrm>
            <a:custGeom>
              <a:avLst/>
              <a:gdLst>
                <a:gd name="T0" fmla="*/ 112 w 112"/>
                <a:gd name="T1" fmla="*/ 88 h 88"/>
                <a:gd name="T2" fmla="*/ 0 w 112"/>
                <a:gd name="T3" fmla="*/ 64 h 88"/>
                <a:gd name="T4" fmla="*/ 24 w 112"/>
                <a:gd name="T5" fmla="*/ 32 h 88"/>
                <a:gd name="T6" fmla="*/ 48 w 112"/>
                <a:gd name="T7" fmla="*/ 0 h 88"/>
                <a:gd name="T8" fmla="*/ 112 w 112"/>
                <a:gd name="T9" fmla="*/ 88 h 88"/>
                <a:gd name="T10" fmla="*/ 0 60000 65536"/>
                <a:gd name="T11" fmla="*/ 0 60000 65536"/>
                <a:gd name="T12" fmla="*/ 0 60000 65536"/>
                <a:gd name="T13" fmla="*/ 0 60000 65536"/>
                <a:gd name="T14" fmla="*/ 0 60000 65536"/>
                <a:gd name="T15" fmla="*/ 0 w 112"/>
                <a:gd name="T16" fmla="*/ 0 h 88"/>
                <a:gd name="T17" fmla="*/ 112 w 112"/>
                <a:gd name="T18" fmla="*/ 88 h 88"/>
              </a:gdLst>
              <a:ahLst/>
              <a:cxnLst>
                <a:cxn ang="T10">
                  <a:pos x="T0" y="T1"/>
                </a:cxn>
                <a:cxn ang="T11">
                  <a:pos x="T2" y="T3"/>
                </a:cxn>
                <a:cxn ang="T12">
                  <a:pos x="T4" y="T5"/>
                </a:cxn>
                <a:cxn ang="T13">
                  <a:pos x="T6" y="T7"/>
                </a:cxn>
                <a:cxn ang="T14">
                  <a:pos x="T8" y="T9"/>
                </a:cxn>
              </a:cxnLst>
              <a:rect l="T15" t="T16" r="T17" b="T18"/>
              <a:pathLst>
                <a:path w="112" h="88">
                  <a:moveTo>
                    <a:pt x="112" y="88"/>
                  </a:moveTo>
                  <a:lnTo>
                    <a:pt x="0" y="64"/>
                  </a:lnTo>
                  <a:lnTo>
                    <a:pt x="24" y="32"/>
                  </a:lnTo>
                  <a:lnTo>
                    <a:pt x="48" y="0"/>
                  </a:lnTo>
                  <a:lnTo>
                    <a:pt x="112" y="88"/>
                  </a:lnTo>
                  <a:close/>
                </a:path>
              </a:pathLst>
            </a:custGeom>
            <a:solidFill>
              <a:srgbClr val="003399"/>
            </a:solidFill>
            <a:ln w="12700">
              <a:solidFill>
                <a:srgbClr val="003399"/>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86" name="Line 43">
              <a:extLst>
                <a:ext uri="{FF2B5EF4-FFF2-40B4-BE49-F238E27FC236}">
                  <a16:creationId xmlns:a16="http://schemas.microsoft.com/office/drawing/2014/main" id="{132CFE88-1AD1-0143-AFEB-0C670092803D}"/>
                </a:ext>
              </a:extLst>
            </p:cNvPr>
            <p:cNvSpPr>
              <a:spLocks noChangeShapeType="1"/>
            </p:cNvSpPr>
            <p:nvPr/>
          </p:nvSpPr>
          <p:spPr bwMode="auto">
            <a:xfrm>
              <a:off x="2000" y="1696"/>
              <a:ext cx="200" cy="136"/>
            </a:xfrm>
            <a:prstGeom prst="line">
              <a:avLst/>
            </a:prstGeom>
            <a:noFill/>
            <a:ln w="12700">
              <a:solidFill>
                <a:srgbClr val="003399"/>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31" name="Group 47">
            <a:extLst>
              <a:ext uri="{FF2B5EF4-FFF2-40B4-BE49-F238E27FC236}">
                <a16:creationId xmlns:a16="http://schemas.microsoft.com/office/drawing/2014/main" id="{FFF71A0B-C1D5-8540-B664-DA831CC4C306}"/>
              </a:ext>
            </a:extLst>
          </p:cNvPr>
          <p:cNvGrpSpPr>
            <a:grpSpLocks/>
          </p:cNvGrpSpPr>
          <p:nvPr/>
        </p:nvGrpSpPr>
        <p:grpSpPr bwMode="auto">
          <a:xfrm rot="985119">
            <a:off x="3333750" y="3519488"/>
            <a:ext cx="457200" cy="165100"/>
            <a:chOff x="2128" y="2280"/>
            <a:chExt cx="288" cy="104"/>
          </a:xfrm>
        </p:grpSpPr>
        <p:sp>
          <p:nvSpPr>
            <p:cNvPr id="33883" name="Freeform 45">
              <a:extLst>
                <a:ext uri="{FF2B5EF4-FFF2-40B4-BE49-F238E27FC236}">
                  <a16:creationId xmlns:a16="http://schemas.microsoft.com/office/drawing/2014/main" id="{B831C70F-FB88-8945-AEAB-EAA1236A2ED6}"/>
                </a:ext>
              </a:extLst>
            </p:cNvPr>
            <p:cNvSpPr>
              <a:spLocks/>
            </p:cNvSpPr>
            <p:nvPr/>
          </p:nvSpPr>
          <p:spPr bwMode="auto">
            <a:xfrm>
              <a:off x="2304" y="2280"/>
              <a:ext cx="112" cy="80"/>
            </a:xfrm>
            <a:custGeom>
              <a:avLst/>
              <a:gdLst>
                <a:gd name="T0" fmla="*/ 112 w 112"/>
                <a:gd name="T1" fmla="*/ 8 h 80"/>
                <a:gd name="T2" fmla="*/ 24 w 112"/>
                <a:gd name="T3" fmla="*/ 80 h 80"/>
                <a:gd name="T4" fmla="*/ 16 w 112"/>
                <a:gd name="T5" fmla="*/ 40 h 80"/>
                <a:gd name="T6" fmla="*/ 0 w 112"/>
                <a:gd name="T7" fmla="*/ 0 h 80"/>
                <a:gd name="T8" fmla="*/ 112 w 112"/>
                <a:gd name="T9" fmla="*/ 8 h 80"/>
                <a:gd name="T10" fmla="*/ 0 60000 65536"/>
                <a:gd name="T11" fmla="*/ 0 60000 65536"/>
                <a:gd name="T12" fmla="*/ 0 60000 65536"/>
                <a:gd name="T13" fmla="*/ 0 60000 65536"/>
                <a:gd name="T14" fmla="*/ 0 60000 65536"/>
                <a:gd name="T15" fmla="*/ 0 w 112"/>
                <a:gd name="T16" fmla="*/ 0 h 80"/>
                <a:gd name="T17" fmla="*/ 112 w 112"/>
                <a:gd name="T18" fmla="*/ 80 h 80"/>
              </a:gdLst>
              <a:ahLst/>
              <a:cxnLst>
                <a:cxn ang="T10">
                  <a:pos x="T0" y="T1"/>
                </a:cxn>
                <a:cxn ang="T11">
                  <a:pos x="T2" y="T3"/>
                </a:cxn>
                <a:cxn ang="T12">
                  <a:pos x="T4" y="T5"/>
                </a:cxn>
                <a:cxn ang="T13">
                  <a:pos x="T6" y="T7"/>
                </a:cxn>
                <a:cxn ang="T14">
                  <a:pos x="T8" y="T9"/>
                </a:cxn>
              </a:cxnLst>
              <a:rect l="T15" t="T16" r="T17" b="T18"/>
              <a:pathLst>
                <a:path w="112" h="80">
                  <a:moveTo>
                    <a:pt x="112" y="8"/>
                  </a:moveTo>
                  <a:lnTo>
                    <a:pt x="24" y="80"/>
                  </a:lnTo>
                  <a:lnTo>
                    <a:pt x="16" y="40"/>
                  </a:lnTo>
                  <a:lnTo>
                    <a:pt x="0" y="0"/>
                  </a:lnTo>
                  <a:lnTo>
                    <a:pt x="112" y="8"/>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84" name="Line 46">
              <a:extLst>
                <a:ext uri="{FF2B5EF4-FFF2-40B4-BE49-F238E27FC236}">
                  <a16:creationId xmlns:a16="http://schemas.microsoft.com/office/drawing/2014/main" id="{8FDBD397-8B60-884C-98AB-285FD58AB9EF}"/>
                </a:ext>
              </a:extLst>
            </p:cNvPr>
            <p:cNvSpPr>
              <a:spLocks noChangeShapeType="1"/>
            </p:cNvSpPr>
            <p:nvPr/>
          </p:nvSpPr>
          <p:spPr bwMode="auto">
            <a:xfrm flipV="1">
              <a:off x="2128" y="2320"/>
              <a:ext cx="192"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32" name="Group 50">
            <a:extLst>
              <a:ext uri="{FF2B5EF4-FFF2-40B4-BE49-F238E27FC236}">
                <a16:creationId xmlns:a16="http://schemas.microsoft.com/office/drawing/2014/main" id="{12EFBE20-99E2-6D43-9168-9456AF3E619F}"/>
              </a:ext>
            </a:extLst>
          </p:cNvPr>
          <p:cNvGrpSpPr>
            <a:grpSpLocks/>
          </p:cNvGrpSpPr>
          <p:nvPr/>
        </p:nvGrpSpPr>
        <p:grpSpPr bwMode="auto">
          <a:xfrm>
            <a:off x="5803900" y="2654300"/>
            <a:ext cx="457200" cy="228600"/>
            <a:chOff x="3656" y="1672"/>
            <a:chExt cx="288" cy="144"/>
          </a:xfrm>
        </p:grpSpPr>
        <p:sp>
          <p:nvSpPr>
            <p:cNvPr id="33881" name="Freeform 48">
              <a:extLst>
                <a:ext uri="{FF2B5EF4-FFF2-40B4-BE49-F238E27FC236}">
                  <a16:creationId xmlns:a16="http://schemas.microsoft.com/office/drawing/2014/main" id="{2B542EA7-73F7-F644-A85F-8DD3236D4CDC}"/>
                </a:ext>
              </a:extLst>
            </p:cNvPr>
            <p:cNvSpPr>
              <a:spLocks/>
            </p:cNvSpPr>
            <p:nvPr/>
          </p:nvSpPr>
          <p:spPr bwMode="auto">
            <a:xfrm>
              <a:off x="3656" y="1736"/>
              <a:ext cx="112" cy="80"/>
            </a:xfrm>
            <a:custGeom>
              <a:avLst/>
              <a:gdLst>
                <a:gd name="T0" fmla="*/ 0 w 112"/>
                <a:gd name="T1" fmla="*/ 80 h 80"/>
                <a:gd name="T2" fmla="*/ 72 w 112"/>
                <a:gd name="T3" fmla="*/ 0 h 80"/>
                <a:gd name="T4" fmla="*/ 96 w 112"/>
                <a:gd name="T5" fmla="*/ 32 h 80"/>
                <a:gd name="T6" fmla="*/ 112 w 112"/>
                <a:gd name="T7" fmla="*/ 72 h 80"/>
                <a:gd name="T8" fmla="*/ 0 w 112"/>
                <a:gd name="T9" fmla="*/ 80 h 80"/>
                <a:gd name="T10" fmla="*/ 0 60000 65536"/>
                <a:gd name="T11" fmla="*/ 0 60000 65536"/>
                <a:gd name="T12" fmla="*/ 0 60000 65536"/>
                <a:gd name="T13" fmla="*/ 0 60000 65536"/>
                <a:gd name="T14" fmla="*/ 0 60000 65536"/>
                <a:gd name="T15" fmla="*/ 0 w 112"/>
                <a:gd name="T16" fmla="*/ 0 h 80"/>
                <a:gd name="T17" fmla="*/ 112 w 112"/>
                <a:gd name="T18" fmla="*/ 80 h 80"/>
              </a:gdLst>
              <a:ahLst/>
              <a:cxnLst>
                <a:cxn ang="T10">
                  <a:pos x="T0" y="T1"/>
                </a:cxn>
                <a:cxn ang="T11">
                  <a:pos x="T2" y="T3"/>
                </a:cxn>
                <a:cxn ang="T12">
                  <a:pos x="T4" y="T5"/>
                </a:cxn>
                <a:cxn ang="T13">
                  <a:pos x="T6" y="T7"/>
                </a:cxn>
                <a:cxn ang="T14">
                  <a:pos x="T8" y="T9"/>
                </a:cxn>
              </a:cxnLst>
              <a:rect l="T15" t="T16" r="T17" b="T18"/>
              <a:pathLst>
                <a:path w="112" h="80">
                  <a:moveTo>
                    <a:pt x="0" y="80"/>
                  </a:moveTo>
                  <a:lnTo>
                    <a:pt x="72" y="0"/>
                  </a:lnTo>
                  <a:lnTo>
                    <a:pt x="96" y="32"/>
                  </a:lnTo>
                  <a:lnTo>
                    <a:pt x="112" y="72"/>
                  </a:lnTo>
                  <a:lnTo>
                    <a:pt x="0" y="80"/>
                  </a:lnTo>
                  <a:close/>
                </a:path>
              </a:pathLst>
            </a:custGeom>
            <a:solidFill>
              <a:srgbClr val="990000"/>
            </a:solidFill>
            <a:ln w="12700">
              <a:solidFill>
                <a:srgbClr val="99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82" name="Line 49">
              <a:extLst>
                <a:ext uri="{FF2B5EF4-FFF2-40B4-BE49-F238E27FC236}">
                  <a16:creationId xmlns:a16="http://schemas.microsoft.com/office/drawing/2014/main" id="{FB433990-3433-E548-902E-598C47F096A0}"/>
                </a:ext>
              </a:extLst>
            </p:cNvPr>
            <p:cNvSpPr>
              <a:spLocks noChangeShapeType="1"/>
            </p:cNvSpPr>
            <p:nvPr/>
          </p:nvSpPr>
          <p:spPr bwMode="auto">
            <a:xfrm flipV="1">
              <a:off x="3752" y="1672"/>
              <a:ext cx="192" cy="96"/>
            </a:xfrm>
            <a:prstGeom prst="line">
              <a:avLst/>
            </a:prstGeom>
            <a:noFill/>
            <a:ln w="12700">
              <a:solidFill>
                <a:srgbClr val="99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33" name="Group 53">
            <a:extLst>
              <a:ext uri="{FF2B5EF4-FFF2-40B4-BE49-F238E27FC236}">
                <a16:creationId xmlns:a16="http://schemas.microsoft.com/office/drawing/2014/main" id="{0AF0EFBF-A291-E244-AF92-492EFA8F9DF2}"/>
              </a:ext>
            </a:extLst>
          </p:cNvPr>
          <p:cNvGrpSpPr>
            <a:grpSpLocks/>
          </p:cNvGrpSpPr>
          <p:nvPr/>
        </p:nvGrpSpPr>
        <p:grpSpPr bwMode="auto">
          <a:xfrm>
            <a:off x="5918200" y="3683000"/>
            <a:ext cx="457200" cy="215900"/>
            <a:chOff x="3728" y="2320"/>
            <a:chExt cx="288" cy="136"/>
          </a:xfrm>
        </p:grpSpPr>
        <p:sp>
          <p:nvSpPr>
            <p:cNvPr id="33879" name="Freeform 51">
              <a:extLst>
                <a:ext uri="{FF2B5EF4-FFF2-40B4-BE49-F238E27FC236}">
                  <a16:creationId xmlns:a16="http://schemas.microsoft.com/office/drawing/2014/main" id="{7E5F4389-B32B-154F-A861-61BD019B4C6E}"/>
                </a:ext>
              </a:extLst>
            </p:cNvPr>
            <p:cNvSpPr>
              <a:spLocks/>
            </p:cNvSpPr>
            <p:nvPr/>
          </p:nvSpPr>
          <p:spPr bwMode="auto">
            <a:xfrm>
              <a:off x="3728" y="2320"/>
              <a:ext cx="112" cy="80"/>
            </a:xfrm>
            <a:custGeom>
              <a:avLst/>
              <a:gdLst>
                <a:gd name="T0" fmla="*/ 0 w 112"/>
                <a:gd name="T1" fmla="*/ 0 h 80"/>
                <a:gd name="T2" fmla="*/ 112 w 112"/>
                <a:gd name="T3" fmla="*/ 8 h 80"/>
                <a:gd name="T4" fmla="*/ 96 w 112"/>
                <a:gd name="T5" fmla="*/ 40 h 80"/>
                <a:gd name="T6" fmla="*/ 80 w 112"/>
                <a:gd name="T7" fmla="*/ 80 h 80"/>
                <a:gd name="T8" fmla="*/ 0 w 112"/>
                <a:gd name="T9" fmla="*/ 0 h 80"/>
                <a:gd name="T10" fmla="*/ 0 60000 65536"/>
                <a:gd name="T11" fmla="*/ 0 60000 65536"/>
                <a:gd name="T12" fmla="*/ 0 60000 65536"/>
                <a:gd name="T13" fmla="*/ 0 60000 65536"/>
                <a:gd name="T14" fmla="*/ 0 60000 65536"/>
                <a:gd name="T15" fmla="*/ 0 w 112"/>
                <a:gd name="T16" fmla="*/ 0 h 80"/>
                <a:gd name="T17" fmla="*/ 112 w 112"/>
                <a:gd name="T18" fmla="*/ 80 h 80"/>
              </a:gdLst>
              <a:ahLst/>
              <a:cxnLst>
                <a:cxn ang="T10">
                  <a:pos x="T0" y="T1"/>
                </a:cxn>
                <a:cxn ang="T11">
                  <a:pos x="T2" y="T3"/>
                </a:cxn>
                <a:cxn ang="T12">
                  <a:pos x="T4" y="T5"/>
                </a:cxn>
                <a:cxn ang="T13">
                  <a:pos x="T6" y="T7"/>
                </a:cxn>
                <a:cxn ang="T14">
                  <a:pos x="T8" y="T9"/>
                </a:cxn>
              </a:cxnLst>
              <a:rect l="T15" t="T16" r="T17" b="T18"/>
              <a:pathLst>
                <a:path w="112" h="80">
                  <a:moveTo>
                    <a:pt x="0" y="0"/>
                  </a:moveTo>
                  <a:lnTo>
                    <a:pt x="112" y="8"/>
                  </a:lnTo>
                  <a:lnTo>
                    <a:pt x="96" y="40"/>
                  </a:lnTo>
                  <a:lnTo>
                    <a:pt x="80" y="80"/>
                  </a:lnTo>
                  <a:lnTo>
                    <a:pt x="0" y="0"/>
                  </a:lnTo>
                  <a:close/>
                </a:path>
              </a:pathLst>
            </a:custGeom>
            <a:solidFill>
              <a:srgbClr val="CCCC00"/>
            </a:solidFill>
            <a:ln w="12700">
              <a:solidFill>
                <a:srgbClr val="CCCC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80" name="Line 52">
              <a:extLst>
                <a:ext uri="{FF2B5EF4-FFF2-40B4-BE49-F238E27FC236}">
                  <a16:creationId xmlns:a16="http://schemas.microsoft.com/office/drawing/2014/main" id="{65B8DA25-F0C6-0249-B642-750FF514727B}"/>
                </a:ext>
              </a:extLst>
            </p:cNvPr>
            <p:cNvSpPr>
              <a:spLocks noChangeShapeType="1"/>
            </p:cNvSpPr>
            <p:nvPr/>
          </p:nvSpPr>
          <p:spPr bwMode="auto">
            <a:xfrm>
              <a:off x="3824" y="2360"/>
              <a:ext cx="192" cy="96"/>
            </a:xfrm>
            <a:prstGeom prst="line">
              <a:avLst/>
            </a:prstGeom>
            <a:noFill/>
            <a:ln w="12700">
              <a:solidFill>
                <a:srgbClr val="CC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34" name="Group 56">
            <a:extLst>
              <a:ext uri="{FF2B5EF4-FFF2-40B4-BE49-F238E27FC236}">
                <a16:creationId xmlns:a16="http://schemas.microsoft.com/office/drawing/2014/main" id="{7B56E69D-4F66-5B43-811B-302F5A4AFA2E}"/>
              </a:ext>
            </a:extLst>
          </p:cNvPr>
          <p:cNvGrpSpPr>
            <a:grpSpLocks/>
          </p:cNvGrpSpPr>
          <p:nvPr/>
        </p:nvGrpSpPr>
        <p:grpSpPr bwMode="auto">
          <a:xfrm>
            <a:off x="5207000" y="3797300"/>
            <a:ext cx="368300" cy="215900"/>
            <a:chOff x="3280" y="2392"/>
            <a:chExt cx="232" cy="136"/>
          </a:xfrm>
        </p:grpSpPr>
        <p:sp>
          <p:nvSpPr>
            <p:cNvPr id="33877" name="Freeform 54">
              <a:extLst>
                <a:ext uri="{FF2B5EF4-FFF2-40B4-BE49-F238E27FC236}">
                  <a16:creationId xmlns:a16="http://schemas.microsoft.com/office/drawing/2014/main" id="{3EE70F57-6BA1-4D47-A0A0-49CE0F211A1D}"/>
                </a:ext>
              </a:extLst>
            </p:cNvPr>
            <p:cNvSpPr>
              <a:spLocks/>
            </p:cNvSpPr>
            <p:nvPr/>
          </p:nvSpPr>
          <p:spPr bwMode="auto">
            <a:xfrm>
              <a:off x="3400" y="2392"/>
              <a:ext cx="112" cy="88"/>
            </a:xfrm>
            <a:custGeom>
              <a:avLst/>
              <a:gdLst>
                <a:gd name="T0" fmla="*/ 112 w 112"/>
                <a:gd name="T1" fmla="*/ 0 h 88"/>
                <a:gd name="T2" fmla="*/ 40 w 112"/>
                <a:gd name="T3" fmla="*/ 88 h 88"/>
                <a:gd name="T4" fmla="*/ 24 w 112"/>
                <a:gd name="T5" fmla="*/ 56 h 88"/>
                <a:gd name="T6" fmla="*/ 0 w 112"/>
                <a:gd name="T7" fmla="*/ 16 h 88"/>
                <a:gd name="T8" fmla="*/ 112 w 112"/>
                <a:gd name="T9" fmla="*/ 0 h 88"/>
                <a:gd name="T10" fmla="*/ 0 60000 65536"/>
                <a:gd name="T11" fmla="*/ 0 60000 65536"/>
                <a:gd name="T12" fmla="*/ 0 60000 65536"/>
                <a:gd name="T13" fmla="*/ 0 60000 65536"/>
                <a:gd name="T14" fmla="*/ 0 60000 65536"/>
                <a:gd name="T15" fmla="*/ 0 w 112"/>
                <a:gd name="T16" fmla="*/ 0 h 88"/>
                <a:gd name="T17" fmla="*/ 112 w 112"/>
                <a:gd name="T18" fmla="*/ 88 h 88"/>
              </a:gdLst>
              <a:ahLst/>
              <a:cxnLst>
                <a:cxn ang="T10">
                  <a:pos x="T0" y="T1"/>
                </a:cxn>
                <a:cxn ang="T11">
                  <a:pos x="T2" y="T3"/>
                </a:cxn>
                <a:cxn ang="T12">
                  <a:pos x="T4" y="T5"/>
                </a:cxn>
                <a:cxn ang="T13">
                  <a:pos x="T6" y="T7"/>
                </a:cxn>
                <a:cxn ang="T14">
                  <a:pos x="T8" y="T9"/>
                </a:cxn>
              </a:cxnLst>
              <a:rect l="T15" t="T16" r="T17" b="T18"/>
              <a:pathLst>
                <a:path w="112" h="88">
                  <a:moveTo>
                    <a:pt x="112" y="0"/>
                  </a:moveTo>
                  <a:lnTo>
                    <a:pt x="40" y="88"/>
                  </a:lnTo>
                  <a:lnTo>
                    <a:pt x="24" y="56"/>
                  </a:lnTo>
                  <a:lnTo>
                    <a:pt x="0" y="16"/>
                  </a:lnTo>
                  <a:lnTo>
                    <a:pt x="112" y="0"/>
                  </a:lnTo>
                  <a:close/>
                </a:path>
              </a:pathLst>
            </a:custGeom>
            <a:solidFill>
              <a:srgbClr val="009900"/>
            </a:solidFill>
            <a:ln w="12700">
              <a:solidFill>
                <a:srgbClr val="0099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78" name="Line 55">
              <a:extLst>
                <a:ext uri="{FF2B5EF4-FFF2-40B4-BE49-F238E27FC236}">
                  <a16:creationId xmlns:a16="http://schemas.microsoft.com/office/drawing/2014/main" id="{8CC449AF-EA48-DA47-B71D-FEDBECBA0684}"/>
                </a:ext>
              </a:extLst>
            </p:cNvPr>
            <p:cNvSpPr>
              <a:spLocks noChangeShapeType="1"/>
            </p:cNvSpPr>
            <p:nvPr/>
          </p:nvSpPr>
          <p:spPr bwMode="auto">
            <a:xfrm flipV="1">
              <a:off x="3280" y="2448"/>
              <a:ext cx="144" cy="80"/>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835" name="Group 93">
            <a:extLst>
              <a:ext uri="{FF2B5EF4-FFF2-40B4-BE49-F238E27FC236}">
                <a16:creationId xmlns:a16="http://schemas.microsoft.com/office/drawing/2014/main" id="{CA91B35B-B460-5E4B-A2F8-4285112E7BD0}"/>
              </a:ext>
            </a:extLst>
          </p:cNvPr>
          <p:cNvGrpSpPr>
            <a:grpSpLocks/>
          </p:cNvGrpSpPr>
          <p:nvPr/>
        </p:nvGrpSpPr>
        <p:grpSpPr bwMode="auto">
          <a:xfrm>
            <a:off x="825500" y="4464050"/>
            <a:ext cx="1828800" cy="914400"/>
            <a:chOff x="660" y="2756"/>
            <a:chExt cx="1152" cy="576"/>
          </a:xfrm>
        </p:grpSpPr>
        <p:grpSp>
          <p:nvGrpSpPr>
            <p:cNvPr id="33841" name="Group 65">
              <a:extLst>
                <a:ext uri="{FF2B5EF4-FFF2-40B4-BE49-F238E27FC236}">
                  <a16:creationId xmlns:a16="http://schemas.microsoft.com/office/drawing/2014/main" id="{795B031F-F9FC-6247-BF62-206F3910EEA5}"/>
                </a:ext>
              </a:extLst>
            </p:cNvPr>
            <p:cNvGrpSpPr>
              <a:grpSpLocks/>
            </p:cNvGrpSpPr>
            <p:nvPr/>
          </p:nvGrpSpPr>
          <p:grpSpPr bwMode="auto">
            <a:xfrm>
              <a:off x="660" y="2756"/>
              <a:ext cx="1152" cy="144"/>
              <a:chOff x="660" y="2756"/>
              <a:chExt cx="1152" cy="144"/>
            </a:xfrm>
          </p:grpSpPr>
          <p:sp>
            <p:nvSpPr>
              <p:cNvPr id="33869" name="Oval 57">
                <a:extLst>
                  <a:ext uri="{FF2B5EF4-FFF2-40B4-BE49-F238E27FC236}">
                    <a16:creationId xmlns:a16="http://schemas.microsoft.com/office/drawing/2014/main" id="{EDF4B3AC-D156-C444-9D11-225AA41325EA}"/>
                  </a:ext>
                </a:extLst>
              </p:cNvPr>
              <p:cNvSpPr>
                <a:spLocks noChangeArrowheads="1"/>
              </p:cNvSpPr>
              <p:nvPr/>
            </p:nvSpPr>
            <p:spPr bwMode="auto">
              <a:xfrm>
                <a:off x="660" y="2756"/>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70" name="Oval 58">
                <a:extLst>
                  <a:ext uri="{FF2B5EF4-FFF2-40B4-BE49-F238E27FC236}">
                    <a16:creationId xmlns:a16="http://schemas.microsoft.com/office/drawing/2014/main" id="{19DE3190-CF34-654E-B27C-3A6DE02C52F5}"/>
                  </a:ext>
                </a:extLst>
              </p:cNvPr>
              <p:cNvSpPr>
                <a:spLocks noChangeArrowheads="1"/>
              </p:cNvSpPr>
              <p:nvPr/>
            </p:nvSpPr>
            <p:spPr bwMode="auto">
              <a:xfrm>
                <a:off x="804" y="2756"/>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71" name="Oval 59">
                <a:extLst>
                  <a:ext uri="{FF2B5EF4-FFF2-40B4-BE49-F238E27FC236}">
                    <a16:creationId xmlns:a16="http://schemas.microsoft.com/office/drawing/2014/main" id="{788EDF62-314C-7047-9A09-BB4FAC5FB919}"/>
                  </a:ext>
                </a:extLst>
              </p:cNvPr>
              <p:cNvSpPr>
                <a:spLocks noChangeArrowheads="1"/>
              </p:cNvSpPr>
              <p:nvPr/>
            </p:nvSpPr>
            <p:spPr bwMode="auto">
              <a:xfrm>
                <a:off x="948" y="2756"/>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72" name="Oval 60">
                <a:extLst>
                  <a:ext uri="{FF2B5EF4-FFF2-40B4-BE49-F238E27FC236}">
                    <a16:creationId xmlns:a16="http://schemas.microsoft.com/office/drawing/2014/main" id="{8C0C93A5-BDF1-5C41-8692-659B27B302B9}"/>
                  </a:ext>
                </a:extLst>
              </p:cNvPr>
              <p:cNvSpPr>
                <a:spLocks noChangeArrowheads="1"/>
              </p:cNvSpPr>
              <p:nvPr/>
            </p:nvSpPr>
            <p:spPr bwMode="auto">
              <a:xfrm>
                <a:off x="1092" y="2756"/>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73" name="Oval 61">
                <a:extLst>
                  <a:ext uri="{FF2B5EF4-FFF2-40B4-BE49-F238E27FC236}">
                    <a16:creationId xmlns:a16="http://schemas.microsoft.com/office/drawing/2014/main" id="{D5BAD014-85B1-634D-9D13-FCAEC15ED752}"/>
                  </a:ext>
                </a:extLst>
              </p:cNvPr>
              <p:cNvSpPr>
                <a:spLocks noChangeArrowheads="1"/>
              </p:cNvSpPr>
              <p:nvPr/>
            </p:nvSpPr>
            <p:spPr bwMode="auto">
              <a:xfrm>
                <a:off x="1236" y="2756"/>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74" name="Oval 62">
                <a:extLst>
                  <a:ext uri="{FF2B5EF4-FFF2-40B4-BE49-F238E27FC236}">
                    <a16:creationId xmlns:a16="http://schemas.microsoft.com/office/drawing/2014/main" id="{FE502229-CB60-CD4C-9C9F-3D50DAC494F2}"/>
                  </a:ext>
                </a:extLst>
              </p:cNvPr>
              <p:cNvSpPr>
                <a:spLocks noChangeArrowheads="1"/>
              </p:cNvSpPr>
              <p:nvPr/>
            </p:nvSpPr>
            <p:spPr bwMode="auto">
              <a:xfrm>
                <a:off x="1380" y="2756"/>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75" name="Oval 63">
                <a:extLst>
                  <a:ext uri="{FF2B5EF4-FFF2-40B4-BE49-F238E27FC236}">
                    <a16:creationId xmlns:a16="http://schemas.microsoft.com/office/drawing/2014/main" id="{8A1A7613-D609-714C-8A6A-C5FF65728043}"/>
                  </a:ext>
                </a:extLst>
              </p:cNvPr>
              <p:cNvSpPr>
                <a:spLocks noChangeArrowheads="1"/>
              </p:cNvSpPr>
              <p:nvPr/>
            </p:nvSpPr>
            <p:spPr bwMode="auto">
              <a:xfrm>
                <a:off x="1524" y="2756"/>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76" name="Oval 64">
                <a:extLst>
                  <a:ext uri="{FF2B5EF4-FFF2-40B4-BE49-F238E27FC236}">
                    <a16:creationId xmlns:a16="http://schemas.microsoft.com/office/drawing/2014/main" id="{47BD3571-D750-D54D-B3DC-B142CF749DDA}"/>
                  </a:ext>
                </a:extLst>
              </p:cNvPr>
              <p:cNvSpPr>
                <a:spLocks noChangeArrowheads="1"/>
              </p:cNvSpPr>
              <p:nvPr/>
            </p:nvSpPr>
            <p:spPr bwMode="auto">
              <a:xfrm>
                <a:off x="1668" y="2756"/>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nvGrpSpPr>
            <p:cNvPr id="33842" name="Group 74">
              <a:extLst>
                <a:ext uri="{FF2B5EF4-FFF2-40B4-BE49-F238E27FC236}">
                  <a16:creationId xmlns:a16="http://schemas.microsoft.com/office/drawing/2014/main" id="{BE5CD5D2-9BF2-9648-A06F-31A80E31817D}"/>
                </a:ext>
              </a:extLst>
            </p:cNvPr>
            <p:cNvGrpSpPr>
              <a:grpSpLocks/>
            </p:cNvGrpSpPr>
            <p:nvPr/>
          </p:nvGrpSpPr>
          <p:grpSpPr bwMode="auto">
            <a:xfrm>
              <a:off x="660" y="2900"/>
              <a:ext cx="1152" cy="144"/>
              <a:chOff x="660" y="2900"/>
              <a:chExt cx="1152" cy="144"/>
            </a:xfrm>
          </p:grpSpPr>
          <p:sp>
            <p:nvSpPr>
              <p:cNvPr id="33861" name="Oval 66">
                <a:extLst>
                  <a:ext uri="{FF2B5EF4-FFF2-40B4-BE49-F238E27FC236}">
                    <a16:creationId xmlns:a16="http://schemas.microsoft.com/office/drawing/2014/main" id="{B69E6690-2333-5D42-A08B-6F2672F4436D}"/>
                  </a:ext>
                </a:extLst>
              </p:cNvPr>
              <p:cNvSpPr>
                <a:spLocks noChangeArrowheads="1"/>
              </p:cNvSpPr>
              <p:nvPr/>
            </p:nvSpPr>
            <p:spPr bwMode="auto">
              <a:xfrm>
                <a:off x="660" y="2900"/>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62" name="Oval 67">
                <a:extLst>
                  <a:ext uri="{FF2B5EF4-FFF2-40B4-BE49-F238E27FC236}">
                    <a16:creationId xmlns:a16="http://schemas.microsoft.com/office/drawing/2014/main" id="{F49BB99F-B7F7-A542-B50E-B395026D163F}"/>
                  </a:ext>
                </a:extLst>
              </p:cNvPr>
              <p:cNvSpPr>
                <a:spLocks noChangeArrowheads="1"/>
              </p:cNvSpPr>
              <p:nvPr/>
            </p:nvSpPr>
            <p:spPr bwMode="auto">
              <a:xfrm>
                <a:off x="804" y="2900"/>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63" name="Oval 68">
                <a:extLst>
                  <a:ext uri="{FF2B5EF4-FFF2-40B4-BE49-F238E27FC236}">
                    <a16:creationId xmlns:a16="http://schemas.microsoft.com/office/drawing/2014/main" id="{879B5621-0D2F-1741-80D1-80189FB0BF53}"/>
                  </a:ext>
                </a:extLst>
              </p:cNvPr>
              <p:cNvSpPr>
                <a:spLocks noChangeArrowheads="1"/>
              </p:cNvSpPr>
              <p:nvPr/>
            </p:nvSpPr>
            <p:spPr bwMode="auto">
              <a:xfrm>
                <a:off x="948" y="2900"/>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64" name="Oval 69">
                <a:extLst>
                  <a:ext uri="{FF2B5EF4-FFF2-40B4-BE49-F238E27FC236}">
                    <a16:creationId xmlns:a16="http://schemas.microsoft.com/office/drawing/2014/main" id="{9ADEC9DA-024A-4948-94B3-CFFBA84FF452}"/>
                  </a:ext>
                </a:extLst>
              </p:cNvPr>
              <p:cNvSpPr>
                <a:spLocks noChangeArrowheads="1"/>
              </p:cNvSpPr>
              <p:nvPr/>
            </p:nvSpPr>
            <p:spPr bwMode="auto">
              <a:xfrm>
                <a:off x="1092" y="2900"/>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65" name="Oval 70">
                <a:extLst>
                  <a:ext uri="{FF2B5EF4-FFF2-40B4-BE49-F238E27FC236}">
                    <a16:creationId xmlns:a16="http://schemas.microsoft.com/office/drawing/2014/main" id="{98F0A087-AEEE-3A48-9A4B-C5669224FA17}"/>
                  </a:ext>
                </a:extLst>
              </p:cNvPr>
              <p:cNvSpPr>
                <a:spLocks noChangeArrowheads="1"/>
              </p:cNvSpPr>
              <p:nvPr/>
            </p:nvSpPr>
            <p:spPr bwMode="auto">
              <a:xfrm>
                <a:off x="1236" y="2900"/>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66" name="Oval 71">
                <a:extLst>
                  <a:ext uri="{FF2B5EF4-FFF2-40B4-BE49-F238E27FC236}">
                    <a16:creationId xmlns:a16="http://schemas.microsoft.com/office/drawing/2014/main" id="{50FCC5D7-BD97-D248-9514-174C3696A320}"/>
                  </a:ext>
                </a:extLst>
              </p:cNvPr>
              <p:cNvSpPr>
                <a:spLocks noChangeArrowheads="1"/>
              </p:cNvSpPr>
              <p:nvPr/>
            </p:nvSpPr>
            <p:spPr bwMode="auto">
              <a:xfrm>
                <a:off x="1380" y="2900"/>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67" name="Oval 72">
                <a:extLst>
                  <a:ext uri="{FF2B5EF4-FFF2-40B4-BE49-F238E27FC236}">
                    <a16:creationId xmlns:a16="http://schemas.microsoft.com/office/drawing/2014/main" id="{DAE92314-6D35-504A-B718-8828CCF2CE4E}"/>
                  </a:ext>
                </a:extLst>
              </p:cNvPr>
              <p:cNvSpPr>
                <a:spLocks noChangeArrowheads="1"/>
              </p:cNvSpPr>
              <p:nvPr/>
            </p:nvSpPr>
            <p:spPr bwMode="auto">
              <a:xfrm>
                <a:off x="1524" y="2900"/>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68" name="Oval 73">
                <a:extLst>
                  <a:ext uri="{FF2B5EF4-FFF2-40B4-BE49-F238E27FC236}">
                    <a16:creationId xmlns:a16="http://schemas.microsoft.com/office/drawing/2014/main" id="{B1747CC9-3564-7F44-8176-AA148C19882A}"/>
                  </a:ext>
                </a:extLst>
              </p:cNvPr>
              <p:cNvSpPr>
                <a:spLocks noChangeArrowheads="1"/>
              </p:cNvSpPr>
              <p:nvPr/>
            </p:nvSpPr>
            <p:spPr bwMode="auto">
              <a:xfrm>
                <a:off x="1668" y="2900"/>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nvGrpSpPr>
            <p:cNvPr id="33843" name="Group 83">
              <a:extLst>
                <a:ext uri="{FF2B5EF4-FFF2-40B4-BE49-F238E27FC236}">
                  <a16:creationId xmlns:a16="http://schemas.microsoft.com/office/drawing/2014/main" id="{EA35C1C2-6FD2-9849-B914-243F7A41F67D}"/>
                </a:ext>
              </a:extLst>
            </p:cNvPr>
            <p:cNvGrpSpPr>
              <a:grpSpLocks/>
            </p:cNvGrpSpPr>
            <p:nvPr/>
          </p:nvGrpSpPr>
          <p:grpSpPr bwMode="auto">
            <a:xfrm>
              <a:off x="660" y="3044"/>
              <a:ext cx="1152" cy="144"/>
              <a:chOff x="660" y="3044"/>
              <a:chExt cx="1152" cy="144"/>
            </a:xfrm>
          </p:grpSpPr>
          <p:sp>
            <p:nvSpPr>
              <p:cNvPr id="33853" name="Oval 75">
                <a:extLst>
                  <a:ext uri="{FF2B5EF4-FFF2-40B4-BE49-F238E27FC236}">
                    <a16:creationId xmlns:a16="http://schemas.microsoft.com/office/drawing/2014/main" id="{3F0D0E44-881F-9E43-9FF2-6E266EAB94C5}"/>
                  </a:ext>
                </a:extLst>
              </p:cNvPr>
              <p:cNvSpPr>
                <a:spLocks noChangeArrowheads="1"/>
              </p:cNvSpPr>
              <p:nvPr/>
            </p:nvSpPr>
            <p:spPr bwMode="auto">
              <a:xfrm>
                <a:off x="660" y="3044"/>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54" name="Oval 76">
                <a:extLst>
                  <a:ext uri="{FF2B5EF4-FFF2-40B4-BE49-F238E27FC236}">
                    <a16:creationId xmlns:a16="http://schemas.microsoft.com/office/drawing/2014/main" id="{5635C46F-2666-6944-8B14-4E05B833D55D}"/>
                  </a:ext>
                </a:extLst>
              </p:cNvPr>
              <p:cNvSpPr>
                <a:spLocks noChangeArrowheads="1"/>
              </p:cNvSpPr>
              <p:nvPr/>
            </p:nvSpPr>
            <p:spPr bwMode="auto">
              <a:xfrm>
                <a:off x="804" y="3044"/>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55" name="Oval 77">
                <a:extLst>
                  <a:ext uri="{FF2B5EF4-FFF2-40B4-BE49-F238E27FC236}">
                    <a16:creationId xmlns:a16="http://schemas.microsoft.com/office/drawing/2014/main" id="{13B1C7FE-39BF-AE4F-9726-94F9F3F2943A}"/>
                  </a:ext>
                </a:extLst>
              </p:cNvPr>
              <p:cNvSpPr>
                <a:spLocks noChangeArrowheads="1"/>
              </p:cNvSpPr>
              <p:nvPr/>
            </p:nvSpPr>
            <p:spPr bwMode="auto">
              <a:xfrm>
                <a:off x="948" y="3044"/>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56" name="Oval 78">
                <a:extLst>
                  <a:ext uri="{FF2B5EF4-FFF2-40B4-BE49-F238E27FC236}">
                    <a16:creationId xmlns:a16="http://schemas.microsoft.com/office/drawing/2014/main" id="{948FC60A-B650-6344-A713-913653D7F617}"/>
                  </a:ext>
                </a:extLst>
              </p:cNvPr>
              <p:cNvSpPr>
                <a:spLocks noChangeArrowheads="1"/>
              </p:cNvSpPr>
              <p:nvPr/>
            </p:nvSpPr>
            <p:spPr bwMode="auto">
              <a:xfrm>
                <a:off x="1092" y="3044"/>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57" name="Oval 79">
                <a:extLst>
                  <a:ext uri="{FF2B5EF4-FFF2-40B4-BE49-F238E27FC236}">
                    <a16:creationId xmlns:a16="http://schemas.microsoft.com/office/drawing/2014/main" id="{3CF383ED-402E-C240-8CC9-47322648C32A}"/>
                  </a:ext>
                </a:extLst>
              </p:cNvPr>
              <p:cNvSpPr>
                <a:spLocks noChangeArrowheads="1"/>
              </p:cNvSpPr>
              <p:nvPr/>
            </p:nvSpPr>
            <p:spPr bwMode="auto">
              <a:xfrm>
                <a:off x="1236" y="3044"/>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58" name="Oval 80">
                <a:extLst>
                  <a:ext uri="{FF2B5EF4-FFF2-40B4-BE49-F238E27FC236}">
                    <a16:creationId xmlns:a16="http://schemas.microsoft.com/office/drawing/2014/main" id="{50B2502C-F281-3E40-9E11-83417E545FB4}"/>
                  </a:ext>
                </a:extLst>
              </p:cNvPr>
              <p:cNvSpPr>
                <a:spLocks noChangeArrowheads="1"/>
              </p:cNvSpPr>
              <p:nvPr/>
            </p:nvSpPr>
            <p:spPr bwMode="auto">
              <a:xfrm>
                <a:off x="1380" y="3044"/>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59" name="Oval 81">
                <a:extLst>
                  <a:ext uri="{FF2B5EF4-FFF2-40B4-BE49-F238E27FC236}">
                    <a16:creationId xmlns:a16="http://schemas.microsoft.com/office/drawing/2014/main" id="{7F115771-9EFF-0A45-BE99-13CD4CF6175B}"/>
                  </a:ext>
                </a:extLst>
              </p:cNvPr>
              <p:cNvSpPr>
                <a:spLocks noChangeArrowheads="1"/>
              </p:cNvSpPr>
              <p:nvPr/>
            </p:nvSpPr>
            <p:spPr bwMode="auto">
              <a:xfrm>
                <a:off x="1524" y="3044"/>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60" name="Oval 82">
                <a:extLst>
                  <a:ext uri="{FF2B5EF4-FFF2-40B4-BE49-F238E27FC236}">
                    <a16:creationId xmlns:a16="http://schemas.microsoft.com/office/drawing/2014/main" id="{130926AD-6237-A24E-AD3A-7EE455126273}"/>
                  </a:ext>
                </a:extLst>
              </p:cNvPr>
              <p:cNvSpPr>
                <a:spLocks noChangeArrowheads="1"/>
              </p:cNvSpPr>
              <p:nvPr/>
            </p:nvSpPr>
            <p:spPr bwMode="auto">
              <a:xfrm>
                <a:off x="1668" y="3044"/>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nvGrpSpPr>
            <p:cNvPr id="33844" name="Group 92">
              <a:extLst>
                <a:ext uri="{FF2B5EF4-FFF2-40B4-BE49-F238E27FC236}">
                  <a16:creationId xmlns:a16="http://schemas.microsoft.com/office/drawing/2014/main" id="{78C06E61-2907-3B4B-8D40-3260780E185C}"/>
                </a:ext>
              </a:extLst>
            </p:cNvPr>
            <p:cNvGrpSpPr>
              <a:grpSpLocks/>
            </p:cNvGrpSpPr>
            <p:nvPr/>
          </p:nvGrpSpPr>
          <p:grpSpPr bwMode="auto">
            <a:xfrm>
              <a:off x="660" y="3188"/>
              <a:ext cx="1152" cy="144"/>
              <a:chOff x="660" y="3188"/>
              <a:chExt cx="1152" cy="144"/>
            </a:xfrm>
          </p:grpSpPr>
          <p:sp>
            <p:nvSpPr>
              <p:cNvPr id="33845" name="Oval 84">
                <a:extLst>
                  <a:ext uri="{FF2B5EF4-FFF2-40B4-BE49-F238E27FC236}">
                    <a16:creationId xmlns:a16="http://schemas.microsoft.com/office/drawing/2014/main" id="{3FD7B12A-1B4F-9944-98FA-8846945C48F7}"/>
                  </a:ext>
                </a:extLst>
              </p:cNvPr>
              <p:cNvSpPr>
                <a:spLocks noChangeArrowheads="1"/>
              </p:cNvSpPr>
              <p:nvPr/>
            </p:nvSpPr>
            <p:spPr bwMode="auto">
              <a:xfrm>
                <a:off x="660" y="3188"/>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46" name="Oval 85">
                <a:extLst>
                  <a:ext uri="{FF2B5EF4-FFF2-40B4-BE49-F238E27FC236}">
                    <a16:creationId xmlns:a16="http://schemas.microsoft.com/office/drawing/2014/main" id="{E16A2397-9A94-AE4E-88F9-E94BF342FC9E}"/>
                  </a:ext>
                </a:extLst>
              </p:cNvPr>
              <p:cNvSpPr>
                <a:spLocks noChangeArrowheads="1"/>
              </p:cNvSpPr>
              <p:nvPr/>
            </p:nvSpPr>
            <p:spPr bwMode="auto">
              <a:xfrm>
                <a:off x="804" y="3188"/>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47" name="Oval 86">
                <a:extLst>
                  <a:ext uri="{FF2B5EF4-FFF2-40B4-BE49-F238E27FC236}">
                    <a16:creationId xmlns:a16="http://schemas.microsoft.com/office/drawing/2014/main" id="{CA8181CA-3247-CA4F-A5D2-72E6E54398F9}"/>
                  </a:ext>
                </a:extLst>
              </p:cNvPr>
              <p:cNvSpPr>
                <a:spLocks noChangeArrowheads="1"/>
              </p:cNvSpPr>
              <p:nvPr/>
            </p:nvSpPr>
            <p:spPr bwMode="auto">
              <a:xfrm>
                <a:off x="948" y="3188"/>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48" name="Oval 87">
                <a:extLst>
                  <a:ext uri="{FF2B5EF4-FFF2-40B4-BE49-F238E27FC236}">
                    <a16:creationId xmlns:a16="http://schemas.microsoft.com/office/drawing/2014/main" id="{F63E82CA-7B5C-DF4D-A2CE-1CF31E6E4611}"/>
                  </a:ext>
                </a:extLst>
              </p:cNvPr>
              <p:cNvSpPr>
                <a:spLocks noChangeArrowheads="1"/>
              </p:cNvSpPr>
              <p:nvPr/>
            </p:nvSpPr>
            <p:spPr bwMode="auto">
              <a:xfrm>
                <a:off x="1092" y="3188"/>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49" name="Oval 88">
                <a:extLst>
                  <a:ext uri="{FF2B5EF4-FFF2-40B4-BE49-F238E27FC236}">
                    <a16:creationId xmlns:a16="http://schemas.microsoft.com/office/drawing/2014/main" id="{D71CC580-70DD-A84C-8EED-0B54DAC2B1EC}"/>
                  </a:ext>
                </a:extLst>
              </p:cNvPr>
              <p:cNvSpPr>
                <a:spLocks noChangeArrowheads="1"/>
              </p:cNvSpPr>
              <p:nvPr/>
            </p:nvSpPr>
            <p:spPr bwMode="auto">
              <a:xfrm>
                <a:off x="1236" y="3188"/>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50" name="Oval 89">
                <a:extLst>
                  <a:ext uri="{FF2B5EF4-FFF2-40B4-BE49-F238E27FC236}">
                    <a16:creationId xmlns:a16="http://schemas.microsoft.com/office/drawing/2014/main" id="{21A22B35-1C31-644C-9D44-950E4228473B}"/>
                  </a:ext>
                </a:extLst>
              </p:cNvPr>
              <p:cNvSpPr>
                <a:spLocks noChangeArrowheads="1"/>
              </p:cNvSpPr>
              <p:nvPr/>
            </p:nvSpPr>
            <p:spPr bwMode="auto">
              <a:xfrm>
                <a:off x="1380" y="3188"/>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51" name="Oval 90">
                <a:extLst>
                  <a:ext uri="{FF2B5EF4-FFF2-40B4-BE49-F238E27FC236}">
                    <a16:creationId xmlns:a16="http://schemas.microsoft.com/office/drawing/2014/main" id="{CB92B206-04CD-B04B-B209-1C15DB27E894}"/>
                  </a:ext>
                </a:extLst>
              </p:cNvPr>
              <p:cNvSpPr>
                <a:spLocks noChangeArrowheads="1"/>
              </p:cNvSpPr>
              <p:nvPr/>
            </p:nvSpPr>
            <p:spPr bwMode="auto">
              <a:xfrm>
                <a:off x="1524" y="3188"/>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852" name="Oval 91">
                <a:extLst>
                  <a:ext uri="{FF2B5EF4-FFF2-40B4-BE49-F238E27FC236}">
                    <a16:creationId xmlns:a16="http://schemas.microsoft.com/office/drawing/2014/main" id="{0E0A8596-6F1E-F747-9C39-66EBF648B8C7}"/>
                  </a:ext>
                </a:extLst>
              </p:cNvPr>
              <p:cNvSpPr>
                <a:spLocks noChangeArrowheads="1"/>
              </p:cNvSpPr>
              <p:nvPr/>
            </p:nvSpPr>
            <p:spPr bwMode="auto">
              <a:xfrm>
                <a:off x="1668" y="3188"/>
                <a:ext cx="144" cy="144"/>
              </a:xfrm>
              <a:prstGeom prst="ellipse">
                <a:avLst/>
              </a:prstGeom>
              <a:solidFill>
                <a:srgbClr val="FFFFFF"/>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sp>
        <p:nvSpPr>
          <p:cNvPr id="33836" name="Rectangle 94">
            <a:extLst>
              <a:ext uri="{FF2B5EF4-FFF2-40B4-BE49-F238E27FC236}">
                <a16:creationId xmlns:a16="http://schemas.microsoft.com/office/drawing/2014/main" id="{39F2659D-DC82-DF47-AF25-AEA5BEF1CEFF}"/>
              </a:ext>
            </a:extLst>
          </p:cNvPr>
          <p:cNvSpPr>
            <a:spLocks noChangeArrowheads="1"/>
          </p:cNvSpPr>
          <p:nvPr/>
        </p:nvSpPr>
        <p:spPr bwMode="auto">
          <a:xfrm>
            <a:off x="628650" y="5372100"/>
            <a:ext cx="22193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Each lattice site </a:t>
            </a:r>
            <a:endParaRPr lang="en-US" altLang="en-US"/>
          </a:p>
        </p:txBody>
      </p:sp>
      <p:sp>
        <p:nvSpPr>
          <p:cNvPr id="33837" name="Rectangle 95">
            <a:extLst>
              <a:ext uri="{FF2B5EF4-FFF2-40B4-BE49-F238E27FC236}">
                <a16:creationId xmlns:a16="http://schemas.microsoft.com/office/drawing/2014/main" id="{20D8EA49-2F1F-904F-AB4F-652B19C2CF1F}"/>
              </a:ext>
            </a:extLst>
          </p:cNvPr>
          <p:cNvSpPr>
            <a:spLocks noChangeArrowheads="1"/>
          </p:cNvSpPr>
          <p:nvPr/>
        </p:nvSpPr>
        <p:spPr bwMode="auto">
          <a:xfrm>
            <a:off x="869950" y="5727700"/>
            <a:ext cx="17954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is a potential </a:t>
            </a:r>
            <a:endParaRPr lang="en-US" altLang="en-US"/>
          </a:p>
        </p:txBody>
      </p:sp>
      <p:sp>
        <p:nvSpPr>
          <p:cNvPr id="33838" name="Rectangle 96">
            <a:extLst>
              <a:ext uri="{FF2B5EF4-FFF2-40B4-BE49-F238E27FC236}">
                <a16:creationId xmlns:a16="http://schemas.microsoft.com/office/drawing/2014/main" id="{AACE4BF2-9E16-9E47-B7D0-493886836DA3}"/>
              </a:ext>
            </a:extLst>
          </p:cNvPr>
          <p:cNvSpPr>
            <a:spLocks noChangeArrowheads="1"/>
          </p:cNvSpPr>
          <p:nvPr/>
        </p:nvSpPr>
        <p:spPr bwMode="auto">
          <a:xfrm>
            <a:off x="882650" y="6083300"/>
            <a:ext cx="1676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vacancy site</a:t>
            </a:r>
            <a:endParaRPr lang="en-US" altLang="en-US"/>
          </a:p>
        </p:txBody>
      </p:sp>
      <p:sp>
        <p:nvSpPr>
          <p:cNvPr id="33839" name="Rectangle 4">
            <a:extLst>
              <a:ext uri="{FF2B5EF4-FFF2-40B4-BE49-F238E27FC236}">
                <a16:creationId xmlns:a16="http://schemas.microsoft.com/office/drawing/2014/main" id="{53BDEAE7-CC7C-8645-9F65-D55988AC7ADE}"/>
              </a:ext>
            </a:extLst>
          </p:cNvPr>
          <p:cNvSpPr>
            <a:spLocks noChangeArrowheads="1"/>
          </p:cNvSpPr>
          <p:nvPr/>
        </p:nvSpPr>
        <p:spPr bwMode="auto">
          <a:xfrm>
            <a:off x="812800" y="1539875"/>
            <a:ext cx="70243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  Equilibrium concentration varies with temperature</a:t>
            </a:r>
          </a:p>
        </p:txBody>
      </p:sp>
      <p:sp>
        <p:nvSpPr>
          <p:cNvPr id="33840" name="Rectangle 5">
            <a:extLst>
              <a:ext uri="{FF2B5EF4-FFF2-40B4-BE49-F238E27FC236}">
                <a16:creationId xmlns:a16="http://schemas.microsoft.com/office/drawing/2014/main" id="{3E317DB6-72B8-9F40-B575-AD8FE1F771DF}"/>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Equilibrium Concentration:</a:t>
            </a:r>
            <a:br>
              <a:rPr lang="en-US" altLang="en-US">
                <a:ea typeface="ＭＳ Ｐゴシック" panose="020B0600070205080204" pitchFamily="34" charset="-128"/>
              </a:rPr>
            </a:br>
            <a:r>
              <a:rPr lang="en-US" altLang="en-US">
                <a:ea typeface="ＭＳ Ｐゴシック" panose="020B0600070205080204" pitchFamily="34" charset="-128"/>
              </a:rPr>
              <a:t>Point Defects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D6705258-E1F4-9741-A016-BBB357C2DC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F8952C4-284F-3849-8AA7-E0A447AB115F}" type="slidenum">
              <a:rPr lang="en-US" altLang="en-US" sz="1200"/>
              <a:pPr/>
              <a:t>16</a:t>
            </a:fld>
            <a:endParaRPr lang="en-US" altLang="en-US" sz="1200"/>
          </a:p>
        </p:txBody>
      </p:sp>
      <p:sp>
        <p:nvSpPr>
          <p:cNvPr id="35843" name="Rectangle 2">
            <a:extLst>
              <a:ext uri="{FF2B5EF4-FFF2-40B4-BE49-F238E27FC236}">
                <a16:creationId xmlns:a16="http://schemas.microsoft.com/office/drawing/2014/main" id="{07D98617-BC94-3D45-9E3C-576C222186DB}"/>
              </a:ext>
            </a:extLst>
          </p:cNvPr>
          <p:cNvSpPr>
            <a:spLocks noChangeArrowheads="1"/>
          </p:cNvSpPr>
          <p:nvPr/>
        </p:nvSpPr>
        <p:spPr bwMode="auto">
          <a:xfrm>
            <a:off x="812800" y="1539875"/>
            <a:ext cx="30194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We can get </a:t>
            </a:r>
            <a:r>
              <a:rPr lang="en-US" altLang="en-US" i="1"/>
              <a:t>Q</a:t>
            </a:r>
            <a:r>
              <a:rPr lang="en-US" altLang="en-US" i="1" baseline="-25000"/>
              <a:t>v</a:t>
            </a:r>
            <a:r>
              <a:rPr lang="en-US" altLang="en-US"/>
              <a:t>  from</a:t>
            </a:r>
          </a:p>
          <a:p>
            <a:r>
              <a:rPr lang="en-US" altLang="en-US"/>
              <a:t>     an experiment.</a:t>
            </a:r>
          </a:p>
        </p:txBody>
      </p:sp>
      <p:grpSp>
        <p:nvGrpSpPr>
          <p:cNvPr id="35844" name="Group 107">
            <a:extLst>
              <a:ext uri="{FF2B5EF4-FFF2-40B4-BE49-F238E27FC236}">
                <a16:creationId xmlns:a16="http://schemas.microsoft.com/office/drawing/2014/main" id="{4ED48479-2380-A041-A43D-1CDF1731DC95}"/>
              </a:ext>
            </a:extLst>
          </p:cNvPr>
          <p:cNvGrpSpPr>
            <a:grpSpLocks/>
          </p:cNvGrpSpPr>
          <p:nvPr/>
        </p:nvGrpSpPr>
        <p:grpSpPr bwMode="auto">
          <a:xfrm>
            <a:off x="4886325" y="1358900"/>
            <a:ext cx="2689225" cy="1074738"/>
            <a:chOff x="3078" y="856"/>
            <a:chExt cx="1694" cy="677"/>
          </a:xfrm>
        </p:grpSpPr>
        <p:sp>
          <p:nvSpPr>
            <p:cNvPr id="35898" name="Line 4">
              <a:extLst>
                <a:ext uri="{FF2B5EF4-FFF2-40B4-BE49-F238E27FC236}">
                  <a16:creationId xmlns:a16="http://schemas.microsoft.com/office/drawing/2014/main" id="{FB08555D-9434-DA4E-A815-58465D117856}"/>
                </a:ext>
              </a:extLst>
            </p:cNvPr>
            <p:cNvSpPr>
              <a:spLocks noChangeShapeType="1"/>
            </p:cNvSpPr>
            <p:nvPr/>
          </p:nvSpPr>
          <p:spPr bwMode="auto">
            <a:xfrm>
              <a:off x="3086" y="1232"/>
              <a:ext cx="30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9" name="Line 5">
              <a:extLst>
                <a:ext uri="{FF2B5EF4-FFF2-40B4-BE49-F238E27FC236}">
                  <a16:creationId xmlns:a16="http://schemas.microsoft.com/office/drawing/2014/main" id="{FC83FE68-8887-4149-A774-221E496710FB}"/>
                </a:ext>
              </a:extLst>
            </p:cNvPr>
            <p:cNvSpPr>
              <a:spLocks noChangeShapeType="1"/>
            </p:cNvSpPr>
            <p:nvPr/>
          </p:nvSpPr>
          <p:spPr bwMode="auto">
            <a:xfrm>
              <a:off x="4142" y="1232"/>
              <a:ext cx="4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0" name="Rectangle 6">
              <a:extLst>
                <a:ext uri="{FF2B5EF4-FFF2-40B4-BE49-F238E27FC236}">
                  <a16:creationId xmlns:a16="http://schemas.microsoft.com/office/drawing/2014/main" id="{C8BA3E0C-0EAF-0F4E-BC33-A081FA2A041A}"/>
                </a:ext>
              </a:extLst>
            </p:cNvPr>
            <p:cNvSpPr>
              <a:spLocks noChangeArrowheads="1"/>
            </p:cNvSpPr>
            <p:nvPr/>
          </p:nvSpPr>
          <p:spPr bwMode="auto">
            <a:xfrm>
              <a:off x="4030" y="1000"/>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ç </a:t>
              </a:r>
              <a:endParaRPr lang="en-US" altLang="en-US">
                <a:latin typeface="Times" pitchFamily="2" charset="0"/>
              </a:endParaRPr>
            </a:p>
          </p:txBody>
        </p:sp>
        <p:sp>
          <p:nvSpPr>
            <p:cNvPr id="35901" name="Rectangle 7">
              <a:extLst>
                <a:ext uri="{FF2B5EF4-FFF2-40B4-BE49-F238E27FC236}">
                  <a16:creationId xmlns:a16="http://schemas.microsoft.com/office/drawing/2014/main" id="{38BEA564-724A-6B49-A482-3D2AC897E7A9}"/>
                </a:ext>
              </a:extLst>
            </p:cNvPr>
            <p:cNvSpPr>
              <a:spLocks noChangeArrowheads="1"/>
            </p:cNvSpPr>
            <p:nvPr/>
          </p:nvSpPr>
          <p:spPr bwMode="auto">
            <a:xfrm>
              <a:off x="4630" y="1000"/>
              <a:ext cx="5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dirty="0">
                  <a:solidFill>
                    <a:srgbClr val="000000"/>
                  </a:solidFill>
                  <a:latin typeface="Symbol" pitchFamily="2" charset="2"/>
                </a:rPr>
                <a:t> </a:t>
              </a:r>
              <a:endParaRPr lang="en-US" altLang="en-US" dirty="0">
                <a:latin typeface="Times" pitchFamily="2" charset="0"/>
              </a:endParaRPr>
            </a:p>
          </p:txBody>
        </p:sp>
        <p:sp>
          <p:nvSpPr>
            <p:cNvPr id="35902" name="Rectangle 8">
              <a:extLst>
                <a:ext uri="{FF2B5EF4-FFF2-40B4-BE49-F238E27FC236}">
                  <a16:creationId xmlns:a16="http://schemas.microsoft.com/office/drawing/2014/main" id="{85C9A469-6C2C-3445-AC8B-DDDDBB55E4F3}"/>
                </a:ext>
              </a:extLst>
            </p:cNvPr>
            <p:cNvSpPr>
              <a:spLocks noChangeArrowheads="1"/>
            </p:cNvSpPr>
            <p:nvPr/>
          </p:nvSpPr>
          <p:spPr bwMode="auto">
            <a:xfrm>
              <a:off x="3078" y="944"/>
              <a:ext cx="16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003399"/>
                  </a:solidFill>
                </a:rPr>
                <a:t>N</a:t>
              </a:r>
              <a:endParaRPr lang="en-US" altLang="en-US" i="1"/>
            </a:p>
          </p:txBody>
        </p:sp>
        <p:sp>
          <p:nvSpPr>
            <p:cNvPr id="35903" name="Rectangle 9">
              <a:extLst>
                <a:ext uri="{FF2B5EF4-FFF2-40B4-BE49-F238E27FC236}">
                  <a16:creationId xmlns:a16="http://schemas.microsoft.com/office/drawing/2014/main" id="{73A92277-4EDD-5149-B879-450669A3B06C}"/>
                </a:ext>
              </a:extLst>
            </p:cNvPr>
            <p:cNvSpPr>
              <a:spLocks noChangeArrowheads="1"/>
            </p:cNvSpPr>
            <p:nvPr/>
          </p:nvSpPr>
          <p:spPr bwMode="auto">
            <a:xfrm>
              <a:off x="3238" y="1024"/>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3399"/>
                  </a:solidFill>
                </a:rPr>
                <a:t>v</a:t>
              </a:r>
              <a:endParaRPr lang="en-US" altLang="en-US" i="1"/>
            </a:p>
          </p:txBody>
        </p:sp>
        <p:sp>
          <p:nvSpPr>
            <p:cNvPr id="35904" name="Rectangle 10">
              <a:extLst>
                <a:ext uri="{FF2B5EF4-FFF2-40B4-BE49-F238E27FC236}">
                  <a16:creationId xmlns:a16="http://schemas.microsoft.com/office/drawing/2014/main" id="{F8FFD63D-8E27-5741-B089-E49D45387E17}"/>
                </a:ext>
              </a:extLst>
            </p:cNvPr>
            <p:cNvSpPr>
              <a:spLocks noChangeArrowheads="1"/>
            </p:cNvSpPr>
            <p:nvPr/>
          </p:nvSpPr>
          <p:spPr bwMode="auto">
            <a:xfrm>
              <a:off x="3158" y="1264"/>
              <a:ext cx="16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000000"/>
                  </a:solidFill>
                </a:rPr>
                <a:t>N</a:t>
              </a:r>
              <a:endParaRPr lang="en-US" altLang="en-US" i="1"/>
            </a:p>
          </p:txBody>
        </p:sp>
        <p:sp>
          <p:nvSpPr>
            <p:cNvPr id="35905" name="Rectangle 11">
              <a:extLst>
                <a:ext uri="{FF2B5EF4-FFF2-40B4-BE49-F238E27FC236}">
                  <a16:creationId xmlns:a16="http://schemas.microsoft.com/office/drawing/2014/main" id="{B0A4B649-697E-164F-9BE4-A026BD913BC2}"/>
                </a:ext>
              </a:extLst>
            </p:cNvPr>
            <p:cNvSpPr>
              <a:spLocks noChangeArrowheads="1"/>
            </p:cNvSpPr>
            <p:nvPr/>
          </p:nvSpPr>
          <p:spPr bwMode="auto">
            <a:xfrm>
              <a:off x="3454" y="1098"/>
              <a:ext cx="13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rPr>
                <a:t>=</a:t>
              </a:r>
              <a:endParaRPr lang="en-US" altLang="en-US"/>
            </a:p>
          </p:txBody>
        </p:sp>
        <p:sp>
          <p:nvSpPr>
            <p:cNvPr id="35906" name="Rectangle 12">
              <a:extLst>
                <a:ext uri="{FF2B5EF4-FFF2-40B4-BE49-F238E27FC236}">
                  <a16:creationId xmlns:a16="http://schemas.microsoft.com/office/drawing/2014/main" id="{FC8290E3-613F-9942-AA62-3B29B9711204}"/>
                </a:ext>
              </a:extLst>
            </p:cNvPr>
            <p:cNvSpPr>
              <a:spLocks noChangeArrowheads="1"/>
            </p:cNvSpPr>
            <p:nvPr/>
          </p:nvSpPr>
          <p:spPr bwMode="auto">
            <a:xfrm>
              <a:off x="3630" y="1088"/>
              <a:ext cx="36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rPr>
                <a:t>exp</a:t>
              </a:r>
              <a:endParaRPr lang="en-US" altLang="en-US"/>
            </a:p>
          </p:txBody>
        </p:sp>
        <p:sp>
          <p:nvSpPr>
            <p:cNvPr id="35907" name="Rectangle 13">
              <a:extLst>
                <a:ext uri="{FF2B5EF4-FFF2-40B4-BE49-F238E27FC236}">
                  <a16:creationId xmlns:a16="http://schemas.microsoft.com/office/drawing/2014/main" id="{63F85CC3-1425-2A46-9528-43597E49F59C}"/>
                </a:ext>
              </a:extLst>
            </p:cNvPr>
            <p:cNvSpPr>
              <a:spLocks noChangeArrowheads="1"/>
            </p:cNvSpPr>
            <p:nvPr/>
          </p:nvSpPr>
          <p:spPr bwMode="auto">
            <a:xfrm>
              <a:off x="4150" y="916"/>
              <a:ext cx="12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a:t>
              </a:r>
              <a:endParaRPr lang="en-US" altLang="en-US">
                <a:latin typeface="Times" pitchFamily="2" charset="0"/>
              </a:endParaRPr>
            </a:p>
          </p:txBody>
        </p:sp>
        <p:grpSp>
          <p:nvGrpSpPr>
            <p:cNvPr id="35908" name="Group 14">
              <a:extLst>
                <a:ext uri="{FF2B5EF4-FFF2-40B4-BE49-F238E27FC236}">
                  <a16:creationId xmlns:a16="http://schemas.microsoft.com/office/drawing/2014/main" id="{319B011D-DDB3-F640-92BD-A3F05F82A5FD}"/>
                </a:ext>
              </a:extLst>
            </p:cNvPr>
            <p:cNvGrpSpPr>
              <a:grpSpLocks/>
            </p:cNvGrpSpPr>
            <p:nvPr/>
          </p:nvGrpSpPr>
          <p:grpSpPr bwMode="auto">
            <a:xfrm>
              <a:off x="4278" y="944"/>
              <a:ext cx="280" cy="310"/>
              <a:chOff x="4232" y="944"/>
              <a:chExt cx="280" cy="310"/>
            </a:xfrm>
          </p:grpSpPr>
          <p:sp>
            <p:nvSpPr>
              <p:cNvPr id="35917" name="Rectangle 15">
                <a:extLst>
                  <a:ext uri="{FF2B5EF4-FFF2-40B4-BE49-F238E27FC236}">
                    <a16:creationId xmlns:a16="http://schemas.microsoft.com/office/drawing/2014/main" id="{1334C473-77D8-8547-A4C1-A6854DD10BC2}"/>
                  </a:ext>
                </a:extLst>
              </p:cNvPr>
              <p:cNvSpPr>
                <a:spLocks noChangeArrowheads="1"/>
              </p:cNvSpPr>
              <p:nvPr/>
            </p:nvSpPr>
            <p:spPr bwMode="auto">
              <a:xfrm>
                <a:off x="4232" y="944"/>
                <a:ext cx="17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990000"/>
                    </a:solidFill>
                  </a:rPr>
                  <a:t>Q</a:t>
                </a:r>
                <a:endParaRPr lang="en-US" altLang="en-US" i="1"/>
              </a:p>
            </p:txBody>
          </p:sp>
          <p:sp>
            <p:nvSpPr>
              <p:cNvPr id="35918" name="Rectangle 16">
                <a:extLst>
                  <a:ext uri="{FF2B5EF4-FFF2-40B4-BE49-F238E27FC236}">
                    <a16:creationId xmlns:a16="http://schemas.microsoft.com/office/drawing/2014/main" id="{46FA800F-F3CE-D449-AB63-23A1CE1CF60B}"/>
                  </a:ext>
                </a:extLst>
              </p:cNvPr>
              <p:cNvSpPr>
                <a:spLocks noChangeArrowheads="1"/>
              </p:cNvSpPr>
              <p:nvPr/>
            </p:nvSpPr>
            <p:spPr bwMode="auto">
              <a:xfrm>
                <a:off x="4416" y="1024"/>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990000"/>
                    </a:solidFill>
                  </a:rPr>
                  <a:t>v</a:t>
                </a:r>
                <a:endParaRPr lang="en-US" altLang="en-US" i="1"/>
              </a:p>
            </p:txBody>
          </p:sp>
        </p:grpSp>
        <p:sp>
          <p:nvSpPr>
            <p:cNvPr id="35909" name="Rectangle 17">
              <a:extLst>
                <a:ext uri="{FF2B5EF4-FFF2-40B4-BE49-F238E27FC236}">
                  <a16:creationId xmlns:a16="http://schemas.microsoft.com/office/drawing/2014/main" id="{39E0CDA3-A32D-E943-9675-CB2EB7667FD8}"/>
                </a:ext>
              </a:extLst>
            </p:cNvPr>
            <p:cNvSpPr>
              <a:spLocks noChangeArrowheads="1"/>
            </p:cNvSpPr>
            <p:nvPr/>
          </p:nvSpPr>
          <p:spPr bwMode="auto">
            <a:xfrm>
              <a:off x="4238" y="1264"/>
              <a:ext cx="11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009900"/>
                  </a:solidFill>
                </a:rPr>
                <a:t>k</a:t>
              </a:r>
              <a:endParaRPr lang="en-US" altLang="en-US" i="1"/>
            </a:p>
          </p:txBody>
        </p:sp>
        <p:sp>
          <p:nvSpPr>
            <p:cNvPr id="35910" name="Rectangle 18">
              <a:extLst>
                <a:ext uri="{FF2B5EF4-FFF2-40B4-BE49-F238E27FC236}">
                  <a16:creationId xmlns:a16="http://schemas.microsoft.com/office/drawing/2014/main" id="{2CC48570-4298-0F45-8E22-FB5B4A3A4A4B}"/>
                </a:ext>
              </a:extLst>
            </p:cNvPr>
            <p:cNvSpPr>
              <a:spLocks noChangeArrowheads="1"/>
            </p:cNvSpPr>
            <p:nvPr/>
          </p:nvSpPr>
          <p:spPr bwMode="auto">
            <a:xfrm>
              <a:off x="4366" y="1264"/>
              <a:ext cx="13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CC9900"/>
                  </a:solidFill>
                </a:rPr>
                <a:t>T</a:t>
              </a:r>
              <a:endParaRPr lang="en-US" altLang="en-US" i="1"/>
            </a:p>
          </p:txBody>
        </p:sp>
        <p:sp>
          <p:nvSpPr>
            <p:cNvPr id="35911" name="Rectangle 19">
              <a:extLst>
                <a:ext uri="{FF2B5EF4-FFF2-40B4-BE49-F238E27FC236}">
                  <a16:creationId xmlns:a16="http://schemas.microsoft.com/office/drawing/2014/main" id="{29DCFC4F-0AF3-9245-B5F0-87C1187D5F57}"/>
                </a:ext>
              </a:extLst>
            </p:cNvPr>
            <p:cNvSpPr>
              <a:spLocks noChangeArrowheads="1"/>
            </p:cNvSpPr>
            <p:nvPr/>
          </p:nvSpPr>
          <p:spPr bwMode="auto">
            <a:xfrm>
              <a:off x="4030" y="856"/>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æ </a:t>
              </a:r>
              <a:endParaRPr lang="en-US" altLang="en-US">
                <a:latin typeface="Times" pitchFamily="2" charset="0"/>
              </a:endParaRPr>
            </a:p>
          </p:txBody>
        </p:sp>
        <p:sp>
          <p:nvSpPr>
            <p:cNvPr id="35912" name="Rectangle 20">
              <a:extLst>
                <a:ext uri="{FF2B5EF4-FFF2-40B4-BE49-F238E27FC236}">
                  <a16:creationId xmlns:a16="http://schemas.microsoft.com/office/drawing/2014/main" id="{12CAD7B5-CF33-0C4A-8A41-8CEA21DFC10D}"/>
                </a:ext>
              </a:extLst>
            </p:cNvPr>
            <p:cNvSpPr>
              <a:spLocks noChangeArrowheads="1"/>
            </p:cNvSpPr>
            <p:nvPr/>
          </p:nvSpPr>
          <p:spPr bwMode="auto">
            <a:xfrm>
              <a:off x="4030" y="1208"/>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è </a:t>
              </a:r>
              <a:endParaRPr lang="en-US" altLang="en-US">
                <a:latin typeface="Times" pitchFamily="2" charset="0"/>
              </a:endParaRPr>
            </a:p>
          </p:txBody>
        </p:sp>
        <p:sp>
          <p:nvSpPr>
            <p:cNvPr id="35913" name="Rectangle 21">
              <a:extLst>
                <a:ext uri="{FF2B5EF4-FFF2-40B4-BE49-F238E27FC236}">
                  <a16:creationId xmlns:a16="http://schemas.microsoft.com/office/drawing/2014/main" id="{3716EC4E-01DC-204B-8061-1E45B50A0960}"/>
                </a:ext>
              </a:extLst>
            </p:cNvPr>
            <p:cNvSpPr>
              <a:spLocks noChangeArrowheads="1"/>
            </p:cNvSpPr>
            <p:nvPr/>
          </p:nvSpPr>
          <p:spPr bwMode="auto">
            <a:xfrm>
              <a:off x="4030" y="1080"/>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ç </a:t>
              </a:r>
              <a:endParaRPr lang="en-US" altLang="en-US">
                <a:latin typeface="Times" pitchFamily="2" charset="0"/>
              </a:endParaRPr>
            </a:p>
          </p:txBody>
        </p:sp>
        <p:sp>
          <p:nvSpPr>
            <p:cNvPr id="35914" name="Rectangle 22">
              <a:extLst>
                <a:ext uri="{FF2B5EF4-FFF2-40B4-BE49-F238E27FC236}">
                  <a16:creationId xmlns:a16="http://schemas.microsoft.com/office/drawing/2014/main" id="{F684AAE6-4D57-FF40-9564-77BEF22BBF1C}"/>
                </a:ext>
              </a:extLst>
            </p:cNvPr>
            <p:cNvSpPr>
              <a:spLocks noChangeArrowheads="1"/>
            </p:cNvSpPr>
            <p:nvPr/>
          </p:nvSpPr>
          <p:spPr bwMode="auto">
            <a:xfrm>
              <a:off x="4630" y="856"/>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ö </a:t>
              </a:r>
              <a:endParaRPr lang="en-US" altLang="en-US">
                <a:latin typeface="Times" pitchFamily="2" charset="0"/>
              </a:endParaRPr>
            </a:p>
          </p:txBody>
        </p:sp>
        <p:sp>
          <p:nvSpPr>
            <p:cNvPr id="35915" name="Rectangle 23">
              <a:extLst>
                <a:ext uri="{FF2B5EF4-FFF2-40B4-BE49-F238E27FC236}">
                  <a16:creationId xmlns:a16="http://schemas.microsoft.com/office/drawing/2014/main" id="{3F32AB1C-EE85-7B4A-9E59-91F1B39786BB}"/>
                </a:ext>
              </a:extLst>
            </p:cNvPr>
            <p:cNvSpPr>
              <a:spLocks noChangeArrowheads="1"/>
            </p:cNvSpPr>
            <p:nvPr/>
          </p:nvSpPr>
          <p:spPr bwMode="auto">
            <a:xfrm>
              <a:off x="4630" y="1208"/>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ø </a:t>
              </a:r>
              <a:endParaRPr lang="en-US" altLang="en-US">
                <a:latin typeface="Times" pitchFamily="2" charset="0"/>
              </a:endParaRPr>
            </a:p>
          </p:txBody>
        </p:sp>
        <p:sp>
          <p:nvSpPr>
            <p:cNvPr id="35916" name="Rectangle 24">
              <a:extLst>
                <a:ext uri="{FF2B5EF4-FFF2-40B4-BE49-F238E27FC236}">
                  <a16:creationId xmlns:a16="http://schemas.microsoft.com/office/drawing/2014/main" id="{8DFEDC2F-3AB3-C545-A565-FDB118F562AD}"/>
                </a:ext>
              </a:extLst>
            </p:cNvPr>
            <p:cNvSpPr>
              <a:spLocks noChangeArrowheads="1"/>
            </p:cNvSpPr>
            <p:nvPr/>
          </p:nvSpPr>
          <p:spPr bwMode="auto">
            <a:xfrm>
              <a:off x="4630" y="1080"/>
              <a:ext cx="5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dirty="0">
                  <a:solidFill>
                    <a:srgbClr val="000000"/>
                  </a:solidFill>
                  <a:latin typeface="Symbol" pitchFamily="2" charset="2"/>
                </a:rPr>
                <a:t> </a:t>
              </a:r>
              <a:endParaRPr lang="en-US" altLang="en-US" dirty="0">
                <a:latin typeface="Times" pitchFamily="2" charset="0"/>
              </a:endParaRPr>
            </a:p>
          </p:txBody>
        </p:sp>
      </p:grpSp>
      <p:sp>
        <p:nvSpPr>
          <p:cNvPr id="35845" name="Rectangle 29">
            <a:extLst>
              <a:ext uri="{FF2B5EF4-FFF2-40B4-BE49-F238E27FC236}">
                <a16:creationId xmlns:a16="http://schemas.microsoft.com/office/drawing/2014/main" id="{F14C679A-6A7E-4F4D-9509-3B84DC58EAA2}"/>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Measuring Activation Energy</a:t>
            </a:r>
          </a:p>
        </p:txBody>
      </p:sp>
      <p:grpSp>
        <p:nvGrpSpPr>
          <p:cNvPr id="4" name="Group 102">
            <a:extLst>
              <a:ext uri="{FF2B5EF4-FFF2-40B4-BE49-F238E27FC236}">
                <a16:creationId xmlns:a16="http://schemas.microsoft.com/office/drawing/2014/main" id="{51F02EF2-7D9B-7F40-9A36-97E94B44DA00}"/>
              </a:ext>
            </a:extLst>
          </p:cNvPr>
          <p:cNvGrpSpPr>
            <a:grpSpLocks/>
          </p:cNvGrpSpPr>
          <p:nvPr/>
        </p:nvGrpSpPr>
        <p:grpSpPr bwMode="auto">
          <a:xfrm>
            <a:off x="495300" y="2538413"/>
            <a:ext cx="3767138" cy="3552825"/>
            <a:chOff x="312" y="1599"/>
            <a:chExt cx="2373" cy="2238"/>
          </a:xfrm>
        </p:grpSpPr>
        <p:sp>
          <p:nvSpPr>
            <p:cNvPr id="35876" name="Rectangle 25">
              <a:extLst>
                <a:ext uri="{FF2B5EF4-FFF2-40B4-BE49-F238E27FC236}">
                  <a16:creationId xmlns:a16="http://schemas.microsoft.com/office/drawing/2014/main" id="{89DF42D8-A2E4-FD4B-8DAA-54189C419FC0}"/>
                </a:ext>
              </a:extLst>
            </p:cNvPr>
            <p:cNvSpPr>
              <a:spLocks noChangeArrowheads="1"/>
            </p:cNvSpPr>
            <p:nvPr/>
          </p:nvSpPr>
          <p:spPr bwMode="auto">
            <a:xfrm>
              <a:off x="528" y="1599"/>
              <a:ext cx="143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Measure this...</a:t>
              </a:r>
            </a:p>
          </p:txBody>
        </p:sp>
        <p:grpSp>
          <p:nvGrpSpPr>
            <p:cNvPr id="35877" name="Group 99">
              <a:extLst>
                <a:ext uri="{FF2B5EF4-FFF2-40B4-BE49-F238E27FC236}">
                  <a16:creationId xmlns:a16="http://schemas.microsoft.com/office/drawing/2014/main" id="{3883B647-A015-BB4C-AD8F-4ADD5C7491CB}"/>
                </a:ext>
              </a:extLst>
            </p:cNvPr>
            <p:cNvGrpSpPr>
              <a:grpSpLocks/>
            </p:cNvGrpSpPr>
            <p:nvPr/>
          </p:nvGrpSpPr>
          <p:grpSpPr bwMode="auto">
            <a:xfrm>
              <a:off x="312" y="2032"/>
              <a:ext cx="2373" cy="1805"/>
              <a:chOff x="312" y="2032"/>
              <a:chExt cx="2373" cy="1805"/>
            </a:xfrm>
          </p:grpSpPr>
          <p:sp>
            <p:nvSpPr>
              <p:cNvPr id="35878" name="Rectangle 32">
                <a:extLst>
                  <a:ext uri="{FF2B5EF4-FFF2-40B4-BE49-F238E27FC236}">
                    <a16:creationId xmlns:a16="http://schemas.microsoft.com/office/drawing/2014/main" id="{E3E808F9-1F21-EE45-A59C-1982CF4256BA}"/>
                  </a:ext>
                </a:extLst>
              </p:cNvPr>
              <p:cNvSpPr>
                <a:spLocks noChangeArrowheads="1"/>
              </p:cNvSpPr>
              <p:nvPr/>
            </p:nvSpPr>
            <p:spPr bwMode="auto">
              <a:xfrm>
                <a:off x="312" y="2032"/>
                <a:ext cx="360" cy="64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35879" name="Group 56">
                <a:extLst>
                  <a:ext uri="{FF2B5EF4-FFF2-40B4-BE49-F238E27FC236}">
                    <a16:creationId xmlns:a16="http://schemas.microsoft.com/office/drawing/2014/main" id="{D69B2972-60F4-A841-BBB6-39AC83980093}"/>
                  </a:ext>
                </a:extLst>
              </p:cNvPr>
              <p:cNvGrpSpPr>
                <a:grpSpLocks/>
              </p:cNvGrpSpPr>
              <p:nvPr/>
            </p:nvGrpSpPr>
            <p:grpSpPr bwMode="auto">
              <a:xfrm>
                <a:off x="752" y="2048"/>
                <a:ext cx="80" cy="1296"/>
                <a:chOff x="752" y="2048"/>
                <a:chExt cx="80" cy="1296"/>
              </a:xfrm>
            </p:grpSpPr>
            <p:sp>
              <p:nvSpPr>
                <p:cNvPr id="35896" name="Freeform 33">
                  <a:extLst>
                    <a:ext uri="{FF2B5EF4-FFF2-40B4-BE49-F238E27FC236}">
                      <a16:creationId xmlns:a16="http://schemas.microsoft.com/office/drawing/2014/main" id="{9EDBCFB1-2F73-D846-9837-9D42B913C60B}"/>
                    </a:ext>
                  </a:extLst>
                </p:cNvPr>
                <p:cNvSpPr>
                  <a:spLocks/>
                </p:cNvSpPr>
                <p:nvPr/>
              </p:nvSpPr>
              <p:spPr bwMode="auto">
                <a:xfrm>
                  <a:off x="752" y="2048"/>
                  <a:ext cx="80" cy="104"/>
                </a:xfrm>
                <a:custGeom>
                  <a:avLst/>
                  <a:gdLst>
                    <a:gd name="T0" fmla="*/ 40 w 80"/>
                    <a:gd name="T1" fmla="*/ 0 h 104"/>
                    <a:gd name="T2" fmla="*/ 80 w 80"/>
                    <a:gd name="T3" fmla="*/ 104 h 104"/>
                    <a:gd name="T4" fmla="*/ 40 w 80"/>
                    <a:gd name="T5" fmla="*/ 104 h 104"/>
                    <a:gd name="T6" fmla="*/ 0 w 80"/>
                    <a:gd name="T7" fmla="*/ 104 h 104"/>
                    <a:gd name="T8" fmla="*/ 40 w 80"/>
                    <a:gd name="T9" fmla="*/ 0 h 104"/>
                    <a:gd name="T10" fmla="*/ 0 60000 65536"/>
                    <a:gd name="T11" fmla="*/ 0 60000 65536"/>
                    <a:gd name="T12" fmla="*/ 0 60000 65536"/>
                    <a:gd name="T13" fmla="*/ 0 60000 65536"/>
                    <a:gd name="T14" fmla="*/ 0 60000 65536"/>
                    <a:gd name="T15" fmla="*/ 0 w 80"/>
                    <a:gd name="T16" fmla="*/ 0 h 104"/>
                    <a:gd name="T17" fmla="*/ 80 w 80"/>
                    <a:gd name="T18" fmla="*/ 104 h 104"/>
                  </a:gdLst>
                  <a:ahLst/>
                  <a:cxnLst>
                    <a:cxn ang="T10">
                      <a:pos x="T0" y="T1"/>
                    </a:cxn>
                    <a:cxn ang="T11">
                      <a:pos x="T2" y="T3"/>
                    </a:cxn>
                    <a:cxn ang="T12">
                      <a:pos x="T4" y="T5"/>
                    </a:cxn>
                    <a:cxn ang="T13">
                      <a:pos x="T6" y="T7"/>
                    </a:cxn>
                    <a:cxn ang="T14">
                      <a:pos x="T8" y="T9"/>
                    </a:cxn>
                  </a:cxnLst>
                  <a:rect l="T15" t="T16" r="T17" b="T18"/>
                  <a:pathLst>
                    <a:path w="80" h="104">
                      <a:moveTo>
                        <a:pt x="40" y="0"/>
                      </a:moveTo>
                      <a:lnTo>
                        <a:pt x="80" y="104"/>
                      </a:lnTo>
                      <a:lnTo>
                        <a:pt x="40" y="104"/>
                      </a:lnTo>
                      <a:lnTo>
                        <a:pt x="0" y="104"/>
                      </a:lnTo>
                      <a:lnTo>
                        <a:pt x="40" y="0"/>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897" name="Line 35">
                  <a:extLst>
                    <a:ext uri="{FF2B5EF4-FFF2-40B4-BE49-F238E27FC236}">
                      <a16:creationId xmlns:a16="http://schemas.microsoft.com/office/drawing/2014/main" id="{34A9107C-8EB1-6843-BAA9-203F4B6F3BF7}"/>
                    </a:ext>
                  </a:extLst>
                </p:cNvPr>
                <p:cNvSpPr>
                  <a:spLocks noChangeShapeType="1"/>
                </p:cNvSpPr>
                <p:nvPr/>
              </p:nvSpPr>
              <p:spPr bwMode="auto">
                <a:xfrm flipV="1">
                  <a:off x="792" y="2152"/>
                  <a:ext cx="1" cy="1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880" name="Group 55">
                <a:extLst>
                  <a:ext uri="{FF2B5EF4-FFF2-40B4-BE49-F238E27FC236}">
                    <a16:creationId xmlns:a16="http://schemas.microsoft.com/office/drawing/2014/main" id="{7B3C724C-0B31-694F-A476-DBCD77124A22}"/>
                  </a:ext>
                </a:extLst>
              </p:cNvPr>
              <p:cNvGrpSpPr>
                <a:grpSpLocks/>
              </p:cNvGrpSpPr>
              <p:nvPr/>
            </p:nvGrpSpPr>
            <p:grpSpPr bwMode="auto">
              <a:xfrm>
                <a:off x="792" y="3304"/>
                <a:ext cx="1704" cy="80"/>
                <a:chOff x="792" y="3304"/>
                <a:chExt cx="1704" cy="80"/>
              </a:xfrm>
            </p:grpSpPr>
            <p:sp>
              <p:nvSpPr>
                <p:cNvPr id="35894" name="Freeform 37">
                  <a:extLst>
                    <a:ext uri="{FF2B5EF4-FFF2-40B4-BE49-F238E27FC236}">
                      <a16:creationId xmlns:a16="http://schemas.microsoft.com/office/drawing/2014/main" id="{E0C8BA4C-2AE1-6343-9819-EBF1B32A33D0}"/>
                    </a:ext>
                  </a:extLst>
                </p:cNvPr>
                <p:cNvSpPr>
                  <a:spLocks/>
                </p:cNvSpPr>
                <p:nvPr/>
              </p:nvSpPr>
              <p:spPr bwMode="auto">
                <a:xfrm>
                  <a:off x="2392" y="3304"/>
                  <a:ext cx="104" cy="80"/>
                </a:xfrm>
                <a:custGeom>
                  <a:avLst/>
                  <a:gdLst>
                    <a:gd name="T0" fmla="*/ 104 w 104"/>
                    <a:gd name="T1" fmla="*/ 40 h 80"/>
                    <a:gd name="T2" fmla="*/ 0 w 104"/>
                    <a:gd name="T3" fmla="*/ 80 h 80"/>
                    <a:gd name="T4" fmla="*/ 0 w 104"/>
                    <a:gd name="T5" fmla="*/ 40 h 80"/>
                    <a:gd name="T6" fmla="*/ 0 w 104"/>
                    <a:gd name="T7" fmla="*/ 0 h 80"/>
                    <a:gd name="T8" fmla="*/ 104 w 104"/>
                    <a:gd name="T9" fmla="*/ 40 h 80"/>
                    <a:gd name="T10" fmla="*/ 0 60000 65536"/>
                    <a:gd name="T11" fmla="*/ 0 60000 65536"/>
                    <a:gd name="T12" fmla="*/ 0 60000 65536"/>
                    <a:gd name="T13" fmla="*/ 0 60000 65536"/>
                    <a:gd name="T14" fmla="*/ 0 60000 65536"/>
                    <a:gd name="T15" fmla="*/ 0 w 104"/>
                    <a:gd name="T16" fmla="*/ 0 h 80"/>
                    <a:gd name="T17" fmla="*/ 104 w 104"/>
                    <a:gd name="T18" fmla="*/ 80 h 80"/>
                  </a:gdLst>
                  <a:ahLst/>
                  <a:cxnLst>
                    <a:cxn ang="T10">
                      <a:pos x="T0" y="T1"/>
                    </a:cxn>
                    <a:cxn ang="T11">
                      <a:pos x="T2" y="T3"/>
                    </a:cxn>
                    <a:cxn ang="T12">
                      <a:pos x="T4" y="T5"/>
                    </a:cxn>
                    <a:cxn ang="T13">
                      <a:pos x="T6" y="T7"/>
                    </a:cxn>
                    <a:cxn ang="T14">
                      <a:pos x="T8" y="T9"/>
                    </a:cxn>
                  </a:cxnLst>
                  <a:rect l="T15" t="T16" r="T17" b="T18"/>
                  <a:pathLst>
                    <a:path w="104" h="80">
                      <a:moveTo>
                        <a:pt x="104" y="40"/>
                      </a:moveTo>
                      <a:lnTo>
                        <a:pt x="0" y="80"/>
                      </a:lnTo>
                      <a:lnTo>
                        <a:pt x="0" y="40"/>
                      </a:lnTo>
                      <a:lnTo>
                        <a:pt x="0" y="0"/>
                      </a:lnTo>
                      <a:lnTo>
                        <a:pt x="104" y="40"/>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895" name="Line 39">
                  <a:extLst>
                    <a:ext uri="{FF2B5EF4-FFF2-40B4-BE49-F238E27FC236}">
                      <a16:creationId xmlns:a16="http://schemas.microsoft.com/office/drawing/2014/main" id="{8A4CD8CC-1C4F-0649-BC7E-0E66C7B068F1}"/>
                    </a:ext>
                  </a:extLst>
                </p:cNvPr>
                <p:cNvSpPr>
                  <a:spLocks noChangeShapeType="1"/>
                </p:cNvSpPr>
                <p:nvPr/>
              </p:nvSpPr>
              <p:spPr bwMode="auto">
                <a:xfrm>
                  <a:off x="792" y="3344"/>
                  <a:ext cx="160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881" name="Group 45">
                <a:extLst>
                  <a:ext uri="{FF2B5EF4-FFF2-40B4-BE49-F238E27FC236}">
                    <a16:creationId xmlns:a16="http://schemas.microsoft.com/office/drawing/2014/main" id="{734255C6-7A37-6C42-A085-9A58A67D268C}"/>
                  </a:ext>
                </a:extLst>
              </p:cNvPr>
              <p:cNvGrpSpPr>
                <a:grpSpLocks/>
              </p:cNvGrpSpPr>
              <p:nvPr/>
            </p:nvGrpSpPr>
            <p:grpSpPr bwMode="auto">
              <a:xfrm>
                <a:off x="360" y="2056"/>
                <a:ext cx="256" cy="590"/>
                <a:chOff x="360" y="2056"/>
                <a:chExt cx="256" cy="590"/>
              </a:xfrm>
            </p:grpSpPr>
            <p:sp>
              <p:nvSpPr>
                <p:cNvPr id="35890" name="Rectangle 41">
                  <a:extLst>
                    <a:ext uri="{FF2B5EF4-FFF2-40B4-BE49-F238E27FC236}">
                      <a16:creationId xmlns:a16="http://schemas.microsoft.com/office/drawing/2014/main" id="{D9DC2CF9-D936-7A4B-9B8B-E65582666FE4}"/>
                    </a:ext>
                  </a:extLst>
                </p:cNvPr>
                <p:cNvSpPr>
                  <a:spLocks noChangeArrowheads="1"/>
                </p:cNvSpPr>
                <p:nvPr/>
              </p:nvSpPr>
              <p:spPr bwMode="auto">
                <a:xfrm>
                  <a:off x="360" y="2056"/>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N</a:t>
                  </a:r>
                  <a:endParaRPr lang="en-US" altLang="en-US" i="1"/>
                </a:p>
              </p:txBody>
            </p:sp>
            <p:sp>
              <p:nvSpPr>
                <p:cNvPr id="35891" name="Rectangle 42">
                  <a:extLst>
                    <a:ext uri="{FF2B5EF4-FFF2-40B4-BE49-F238E27FC236}">
                      <a16:creationId xmlns:a16="http://schemas.microsoft.com/office/drawing/2014/main" id="{FBC26594-F23A-3945-856F-F0DCABDCE601}"/>
                    </a:ext>
                  </a:extLst>
                </p:cNvPr>
                <p:cNvSpPr>
                  <a:spLocks noChangeArrowheads="1"/>
                </p:cNvSpPr>
                <p:nvPr/>
              </p:nvSpPr>
              <p:spPr bwMode="auto">
                <a:xfrm>
                  <a:off x="504" y="2096"/>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v</a:t>
                  </a:r>
                  <a:endParaRPr lang="en-US" altLang="en-US" i="1"/>
                </a:p>
              </p:txBody>
            </p:sp>
            <p:sp>
              <p:nvSpPr>
                <p:cNvPr id="35892" name="Line 43">
                  <a:extLst>
                    <a:ext uri="{FF2B5EF4-FFF2-40B4-BE49-F238E27FC236}">
                      <a16:creationId xmlns:a16="http://schemas.microsoft.com/office/drawing/2014/main" id="{B3937C2D-D042-794D-AB17-7E321A039628}"/>
                    </a:ext>
                  </a:extLst>
                </p:cNvPr>
                <p:cNvSpPr>
                  <a:spLocks noChangeShapeType="1"/>
                </p:cNvSpPr>
                <p:nvPr/>
              </p:nvSpPr>
              <p:spPr bwMode="auto">
                <a:xfrm>
                  <a:off x="360" y="2344"/>
                  <a:ext cx="256"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3" name="Rectangle 44">
                  <a:extLst>
                    <a:ext uri="{FF2B5EF4-FFF2-40B4-BE49-F238E27FC236}">
                      <a16:creationId xmlns:a16="http://schemas.microsoft.com/office/drawing/2014/main" id="{2A47ABD0-476C-884C-9E80-4D981B2A0F30}"/>
                    </a:ext>
                  </a:extLst>
                </p:cNvPr>
                <p:cNvSpPr>
                  <a:spLocks noChangeArrowheads="1"/>
                </p:cNvSpPr>
                <p:nvPr/>
              </p:nvSpPr>
              <p:spPr bwMode="auto">
                <a:xfrm>
                  <a:off x="416" y="2416"/>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N</a:t>
                  </a:r>
                  <a:endParaRPr lang="en-US" altLang="en-US" i="1"/>
                </a:p>
              </p:txBody>
            </p:sp>
          </p:grpSp>
          <p:sp>
            <p:nvSpPr>
              <p:cNvPr id="35882" name="Rectangle 46">
                <a:extLst>
                  <a:ext uri="{FF2B5EF4-FFF2-40B4-BE49-F238E27FC236}">
                    <a16:creationId xmlns:a16="http://schemas.microsoft.com/office/drawing/2014/main" id="{A8D502FB-19BD-D941-804B-10D013775D71}"/>
                  </a:ext>
                </a:extLst>
              </p:cNvPr>
              <p:cNvSpPr>
                <a:spLocks noChangeArrowheads="1"/>
              </p:cNvSpPr>
              <p:nvPr/>
            </p:nvSpPr>
            <p:spPr bwMode="auto">
              <a:xfrm>
                <a:off x="2520" y="3296"/>
                <a:ext cx="11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CC9900"/>
                    </a:solidFill>
                  </a:rPr>
                  <a:t>T</a:t>
                </a:r>
                <a:endParaRPr lang="en-US" altLang="en-US" i="1"/>
              </a:p>
            </p:txBody>
          </p:sp>
          <p:sp>
            <p:nvSpPr>
              <p:cNvPr id="35883" name="Freeform 47">
                <a:extLst>
                  <a:ext uri="{FF2B5EF4-FFF2-40B4-BE49-F238E27FC236}">
                    <a16:creationId xmlns:a16="http://schemas.microsoft.com/office/drawing/2014/main" id="{36B73B0E-9C4F-524B-9411-C00EE8AA5FB3}"/>
                  </a:ext>
                </a:extLst>
              </p:cNvPr>
              <p:cNvSpPr>
                <a:spLocks/>
              </p:cNvSpPr>
              <p:nvPr/>
            </p:nvSpPr>
            <p:spPr bwMode="auto">
              <a:xfrm>
                <a:off x="1008" y="2208"/>
                <a:ext cx="1160" cy="984"/>
              </a:xfrm>
              <a:custGeom>
                <a:avLst/>
                <a:gdLst>
                  <a:gd name="T0" fmla="*/ 0 w 1160"/>
                  <a:gd name="T1" fmla="*/ 984 h 984"/>
                  <a:gd name="T2" fmla="*/ 24 w 1160"/>
                  <a:gd name="T3" fmla="*/ 976 h 984"/>
                  <a:gd name="T4" fmla="*/ 80 w 1160"/>
                  <a:gd name="T5" fmla="*/ 976 h 984"/>
                  <a:gd name="T6" fmla="*/ 184 w 1160"/>
                  <a:gd name="T7" fmla="*/ 960 h 984"/>
                  <a:gd name="T8" fmla="*/ 288 w 1160"/>
                  <a:gd name="T9" fmla="*/ 936 h 984"/>
                  <a:gd name="T10" fmla="*/ 408 w 1160"/>
                  <a:gd name="T11" fmla="*/ 888 h 984"/>
                  <a:gd name="T12" fmla="*/ 536 w 1160"/>
                  <a:gd name="T13" fmla="*/ 816 h 984"/>
                  <a:gd name="T14" fmla="*/ 656 w 1160"/>
                  <a:gd name="T15" fmla="*/ 720 h 984"/>
                  <a:gd name="T16" fmla="*/ 776 w 1160"/>
                  <a:gd name="T17" fmla="*/ 608 h 984"/>
                  <a:gd name="T18" fmla="*/ 824 w 1160"/>
                  <a:gd name="T19" fmla="*/ 552 h 984"/>
                  <a:gd name="T20" fmla="*/ 888 w 1160"/>
                  <a:gd name="T21" fmla="*/ 480 h 984"/>
                  <a:gd name="T22" fmla="*/ 984 w 1160"/>
                  <a:gd name="T23" fmla="*/ 336 h 984"/>
                  <a:gd name="T24" fmla="*/ 1064 w 1160"/>
                  <a:gd name="T25" fmla="*/ 192 h 984"/>
                  <a:gd name="T26" fmla="*/ 1120 w 1160"/>
                  <a:gd name="T27" fmla="*/ 80 h 984"/>
                  <a:gd name="T28" fmla="*/ 1136 w 1160"/>
                  <a:gd name="T29" fmla="*/ 40 h 984"/>
                  <a:gd name="T30" fmla="*/ 1152 w 1160"/>
                  <a:gd name="T31" fmla="*/ 16 h 984"/>
                  <a:gd name="T32" fmla="*/ 1160 w 1160"/>
                  <a:gd name="T33" fmla="*/ 0 h 9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60"/>
                  <a:gd name="T52" fmla="*/ 0 h 984"/>
                  <a:gd name="T53" fmla="*/ 1160 w 1160"/>
                  <a:gd name="T54" fmla="*/ 984 h 98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60" h="984">
                    <a:moveTo>
                      <a:pt x="0" y="984"/>
                    </a:moveTo>
                    <a:lnTo>
                      <a:pt x="24" y="976"/>
                    </a:lnTo>
                    <a:lnTo>
                      <a:pt x="80" y="976"/>
                    </a:lnTo>
                    <a:lnTo>
                      <a:pt x="184" y="960"/>
                    </a:lnTo>
                    <a:lnTo>
                      <a:pt x="288" y="936"/>
                    </a:lnTo>
                    <a:lnTo>
                      <a:pt x="408" y="888"/>
                    </a:lnTo>
                    <a:lnTo>
                      <a:pt x="536" y="816"/>
                    </a:lnTo>
                    <a:lnTo>
                      <a:pt x="656" y="720"/>
                    </a:lnTo>
                    <a:lnTo>
                      <a:pt x="776" y="608"/>
                    </a:lnTo>
                    <a:lnTo>
                      <a:pt x="824" y="552"/>
                    </a:lnTo>
                    <a:lnTo>
                      <a:pt x="888" y="480"/>
                    </a:lnTo>
                    <a:lnTo>
                      <a:pt x="984" y="336"/>
                    </a:lnTo>
                    <a:lnTo>
                      <a:pt x="1064" y="192"/>
                    </a:lnTo>
                    <a:lnTo>
                      <a:pt x="1120" y="80"/>
                    </a:lnTo>
                    <a:lnTo>
                      <a:pt x="1136" y="40"/>
                    </a:lnTo>
                    <a:lnTo>
                      <a:pt x="1152" y="16"/>
                    </a:lnTo>
                    <a:lnTo>
                      <a:pt x="1160" y="0"/>
                    </a:lnTo>
                  </a:path>
                </a:pathLst>
              </a:custGeom>
              <a:noFill/>
              <a:ln w="38100">
                <a:solidFill>
                  <a:srgbClr val="AA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884" name="Rectangle 49">
                <a:extLst>
                  <a:ext uri="{FF2B5EF4-FFF2-40B4-BE49-F238E27FC236}">
                    <a16:creationId xmlns:a16="http://schemas.microsoft.com/office/drawing/2014/main" id="{30D57AD6-0F20-8A4B-9323-8AF1F735CD8F}"/>
                  </a:ext>
                </a:extLst>
              </p:cNvPr>
              <p:cNvSpPr>
                <a:spLocks noChangeArrowheads="1"/>
              </p:cNvSpPr>
              <p:nvPr/>
            </p:nvSpPr>
            <p:spPr bwMode="auto">
              <a:xfrm>
                <a:off x="1776" y="2792"/>
                <a:ext cx="8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exponential </a:t>
                </a:r>
                <a:endParaRPr lang="en-US" altLang="en-US"/>
              </a:p>
            </p:txBody>
          </p:sp>
          <p:sp>
            <p:nvSpPr>
              <p:cNvPr id="35885" name="Rectangle 50">
                <a:extLst>
                  <a:ext uri="{FF2B5EF4-FFF2-40B4-BE49-F238E27FC236}">
                    <a16:creationId xmlns:a16="http://schemas.microsoft.com/office/drawing/2014/main" id="{17ACEEFD-6C48-4446-A565-896068C5982C}"/>
                  </a:ext>
                </a:extLst>
              </p:cNvPr>
              <p:cNvSpPr>
                <a:spLocks noChangeArrowheads="1"/>
              </p:cNvSpPr>
              <p:nvPr/>
            </p:nvSpPr>
            <p:spPr bwMode="auto">
              <a:xfrm>
                <a:off x="1760" y="2976"/>
                <a:ext cx="92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dependence!</a:t>
                </a:r>
                <a:endParaRPr lang="en-US" altLang="en-US"/>
              </a:p>
            </p:txBody>
          </p:sp>
          <p:grpSp>
            <p:nvGrpSpPr>
              <p:cNvPr id="35886" name="Group 53">
                <a:extLst>
                  <a:ext uri="{FF2B5EF4-FFF2-40B4-BE49-F238E27FC236}">
                    <a16:creationId xmlns:a16="http://schemas.microsoft.com/office/drawing/2014/main" id="{3CD063CA-AD4D-3744-B705-D56FF121A7CF}"/>
                  </a:ext>
                </a:extLst>
              </p:cNvPr>
              <p:cNvGrpSpPr>
                <a:grpSpLocks/>
              </p:cNvGrpSpPr>
              <p:nvPr/>
            </p:nvGrpSpPr>
            <p:grpSpPr bwMode="auto">
              <a:xfrm>
                <a:off x="472" y="2680"/>
                <a:ext cx="176" cy="856"/>
                <a:chOff x="472" y="2680"/>
                <a:chExt cx="176" cy="856"/>
              </a:xfrm>
            </p:grpSpPr>
            <p:sp>
              <p:nvSpPr>
                <p:cNvPr id="35888" name="Freeform 51">
                  <a:extLst>
                    <a:ext uri="{FF2B5EF4-FFF2-40B4-BE49-F238E27FC236}">
                      <a16:creationId xmlns:a16="http://schemas.microsoft.com/office/drawing/2014/main" id="{55B781A1-48D5-2747-A3E0-46E3CCB6BAC8}"/>
                    </a:ext>
                  </a:extLst>
                </p:cNvPr>
                <p:cNvSpPr>
                  <a:spLocks/>
                </p:cNvSpPr>
                <p:nvPr/>
              </p:nvSpPr>
              <p:spPr bwMode="auto">
                <a:xfrm>
                  <a:off x="472" y="2680"/>
                  <a:ext cx="80" cy="112"/>
                </a:xfrm>
                <a:custGeom>
                  <a:avLst/>
                  <a:gdLst>
                    <a:gd name="T0" fmla="*/ 24 w 80"/>
                    <a:gd name="T1" fmla="*/ 0 h 112"/>
                    <a:gd name="T2" fmla="*/ 80 w 80"/>
                    <a:gd name="T3" fmla="*/ 96 h 112"/>
                    <a:gd name="T4" fmla="*/ 40 w 80"/>
                    <a:gd name="T5" fmla="*/ 104 h 112"/>
                    <a:gd name="T6" fmla="*/ 0 w 80"/>
                    <a:gd name="T7" fmla="*/ 112 h 112"/>
                    <a:gd name="T8" fmla="*/ 24 w 80"/>
                    <a:gd name="T9" fmla="*/ 0 h 112"/>
                    <a:gd name="T10" fmla="*/ 0 60000 65536"/>
                    <a:gd name="T11" fmla="*/ 0 60000 65536"/>
                    <a:gd name="T12" fmla="*/ 0 60000 65536"/>
                    <a:gd name="T13" fmla="*/ 0 60000 65536"/>
                    <a:gd name="T14" fmla="*/ 0 60000 65536"/>
                    <a:gd name="T15" fmla="*/ 0 w 80"/>
                    <a:gd name="T16" fmla="*/ 0 h 112"/>
                    <a:gd name="T17" fmla="*/ 80 w 80"/>
                    <a:gd name="T18" fmla="*/ 112 h 112"/>
                  </a:gdLst>
                  <a:ahLst/>
                  <a:cxnLst>
                    <a:cxn ang="T10">
                      <a:pos x="T0" y="T1"/>
                    </a:cxn>
                    <a:cxn ang="T11">
                      <a:pos x="T2" y="T3"/>
                    </a:cxn>
                    <a:cxn ang="T12">
                      <a:pos x="T4" y="T5"/>
                    </a:cxn>
                    <a:cxn ang="T13">
                      <a:pos x="T6" y="T7"/>
                    </a:cxn>
                    <a:cxn ang="T14">
                      <a:pos x="T8" y="T9"/>
                    </a:cxn>
                  </a:cxnLst>
                  <a:rect l="T15" t="T16" r="T17" b="T18"/>
                  <a:pathLst>
                    <a:path w="80" h="112">
                      <a:moveTo>
                        <a:pt x="24" y="0"/>
                      </a:moveTo>
                      <a:lnTo>
                        <a:pt x="80" y="96"/>
                      </a:lnTo>
                      <a:lnTo>
                        <a:pt x="40" y="104"/>
                      </a:lnTo>
                      <a:lnTo>
                        <a:pt x="0" y="112"/>
                      </a:lnTo>
                      <a:lnTo>
                        <a:pt x="24" y="0"/>
                      </a:lnTo>
                      <a:close/>
                    </a:path>
                  </a:pathLst>
                </a:custGeom>
                <a:solidFill>
                  <a:srgbClr val="003399"/>
                </a:solidFill>
                <a:ln w="12700">
                  <a:solidFill>
                    <a:srgbClr val="003399"/>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889" name="Line 52">
                  <a:extLst>
                    <a:ext uri="{FF2B5EF4-FFF2-40B4-BE49-F238E27FC236}">
                      <a16:creationId xmlns:a16="http://schemas.microsoft.com/office/drawing/2014/main" id="{F15F1699-AFED-E04F-A5DB-D376719FA716}"/>
                    </a:ext>
                  </a:extLst>
                </p:cNvPr>
                <p:cNvSpPr>
                  <a:spLocks noChangeShapeType="1"/>
                </p:cNvSpPr>
                <p:nvPr/>
              </p:nvSpPr>
              <p:spPr bwMode="auto">
                <a:xfrm>
                  <a:off x="512" y="2784"/>
                  <a:ext cx="136" cy="752"/>
                </a:xfrm>
                <a:prstGeom prst="line">
                  <a:avLst/>
                </a:prstGeom>
                <a:noFill/>
                <a:ln w="12700">
                  <a:solidFill>
                    <a:srgbClr val="003399"/>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87" name="Rectangle 54">
                <a:extLst>
                  <a:ext uri="{FF2B5EF4-FFF2-40B4-BE49-F238E27FC236}">
                    <a16:creationId xmlns:a16="http://schemas.microsoft.com/office/drawing/2014/main" id="{90CC7941-E953-0142-AE22-0BFAFF41E715}"/>
                  </a:ext>
                </a:extLst>
              </p:cNvPr>
              <p:cNvSpPr>
                <a:spLocks noChangeArrowheads="1"/>
              </p:cNvSpPr>
              <p:nvPr/>
            </p:nvSpPr>
            <p:spPr bwMode="auto">
              <a:xfrm>
                <a:off x="560" y="3568"/>
                <a:ext cx="201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3399"/>
                    </a:solidFill>
                  </a:rPr>
                  <a:t>defect concentration</a:t>
                </a:r>
                <a:endParaRPr lang="en-US" altLang="en-US"/>
              </a:p>
            </p:txBody>
          </p:sp>
        </p:grpSp>
      </p:grpSp>
      <p:grpSp>
        <p:nvGrpSpPr>
          <p:cNvPr id="10" name="Group 106">
            <a:extLst>
              <a:ext uri="{FF2B5EF4-FFF2-40B4-BE49-F238E27FC236}">
                <a16:creationId xmlns:a16="http://schemas.microsoft.com/office/drawing/2014/main" id="{9E7AED61-789C-9247-9E02-3735842D1AC3}"/>
              </a:ext>
            </a:extLst>
          </p:cNvPr>
          <p:cNvGrpSpPr>
            <a:grpSpLocks/>
          </p:cNvGrpSpPr>
          <p:nvPr/>
        </p:nvGrpSpPr>
        <p:grpSpPr bwMode="auto">
          <a:xfrm>
            <a:off x="4635500" y="2538413"/>
            <a:ext cx="3868738" cy="3211512"/>
            <a:chOff x="2920" y="1599"/>
            <a:chExt cx="2437" cy="2023"/>
          </a:xfrm>
        </p:grpSpPr>
        <p:sp>
          <p:nvSpPr>
            <p:cNvPr id="35848" name="Rectangle 26">
              <a:extLst>
                <a:ext uri="{FF2B5EF4-FFF2-40B4-BE49-F238E27FC236}">
                  <a16:creationId xmlns:a16="http://schemas.microsoft.com/office/drawing/2014/main" id="{BE326DB3-E780-FB48-AA7E-37F317E59743}"/>
                </a:ext>
              </a:extLst>
            </p:cNvPr>
            <p:cNvSpPr>
              <a:spLocks noChangeArrowheads="1"/>
            </p:cNvSpPr>
            <p:nvPr/>
          </p:nvSpPr>
          <p:spPr bwMode="auto">
            <a:xfrm>
              <a:off x="3118" y="1599"/>
              <a:ext cx="103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Replot it...</a:t>
              </a:r>
            </a:p>
          </p:txBody>
        </p:sp>
        <p:grpSp>
          <p:nvGrpSpPr>
            <p:cNvPr id="35849" name="Group 57">
              <a:extLst>
                <a:ext uri="{FF2B5EF4-FFF2-40B4-BE49-F238E27FC236}">
                  <a16:creationId xmlns:a16="http://schemas.microsoft.com/office/drawing/2014/main" id="{C793FA07-E733-8E4B-BD56-9183D4CBBCF9}"/>
                </a:ext>
              </a:extLst>
            </p:cNvPr>
            <p:cNvGrpSpPr>
              <a:grpSpLocks/>
            </p:cNvGrpSpPr>
            <p:nvPr/>
          </p:nvGrpSpPr>
          <p:grpSpPr bwMode="auto">
            <a:xfrm>
              <a:off x="3528" y="2043"/>
              <a:ext cx="80" cy="1296"/>
              <a:chOff x="752" y="2048"/>
              <a:chExt cx="80" cy="1296"/>
            </a:xfrm>
          </p:grpSpPr>
          <p:sp>
            <p:nvSpPr>
              <p:cNvPr id="35874" name="Freeform 58">
                <a:extLst>
                  <a:ext uri="{FF2B5EF4-FFF2-40B4-BE49-F238E27FC236}">
                    <a16:creationId xmlns:a16="http://schemas.microsoft.com/office/drawing/2014/main" id="{680EEA07-3DFC-8A41-B2C6-427D0E84909A}"/>
                  </a:ext>
                </a:extLst>
              </p:cNvPr>
              <p:cNvSpPr>
                <a:spLocks/>
              </p:cNvSpPr>
              <p:nvPr/>
            </p:nvSpPr>
            <p:spPr bwMode="auto">
              <a:xfrm>
                <a:off x="752" y="2048"/>
                <a:ext cx="80" cy="104"/>
              </a:xfrm>
              <a:custGeom>
                <a:avLst/>
                <a:gdLst>
                  <a:gd name="T0" fmla="*/ 40 w 80"/>
                  <a:gd name="T1" fmla="*/ 0 h 104"/>
                  <a:gd name="T2" fmla="*/ 80 w 80"/>
                  <a:gd name="T3" fmla="*/ 104 h 104"/>
                  <a:gd name="T4" fmla="*/ 40 w 80"/>
                  <a:gd name="T5" fmla="*/ 104 h 104"/>
                  <a:gd name="T6" fmla="*/ 0 w 80"/>
                  <a:gd name="T7" fmla="*/ 104 h 104"/>
                  <a:gd name="T8" fmla="*/ 40 w 80"/>
                  <a:gd name="T9" fmla="*/ 0 h 104"/>
                  <a:gd name="T10" fmla="*/ 0 60000 65536"/>
                  <a:gd name="T11" fmla="*/ 0 60000 65536"/>
                  <a:gd name="T12" fmla="*/ 0 60000 65536"/>
                  <a:gd name="T13" fmla="*/ 0 60000 65536"/>
                  <a:gd name="T14" fmla="*/ 0 60000 65536"/>
                  <a:gd name="T15" fmla="*/ 0 w 80"/>
                  <a:gd name="T16" fmla="*/ 0 h 104"/>
                  <a:gd name="T17" fmla="*/ 80 w 80"/>
                  <a:gd name="T18" fmla="*/ 104 h 104"/>
                </a:gdLst>
                <a:ahLst/>
                <a:cxnLst>
                  <a:cxn ang="T10">
                    <a:pos x="T0" y="T1"/>
                  </a:cxn>
                  <a:cxn ang="T11">
                    <a:pos x="T2" y="T3"/>
                  </a:cxn>
                  <a:cxn ang="T12">
                    <a:pos x="T4" y="T5"/>
                  </a:cxn>
                  <a:cxn ang="T13">
                    <a:pos x="T6" y="T7"/>
                  </a:cxn>
                  <a:cxn ang="T14">
                    <a:pos x="T8" y="T9"/>
                  </a:cxn>
                </a:cxnLst>
                <a:rect l="T15" t="T16" r="T17" b="T18"/>
                <a:pathLst>
                  <a:path w="80" h="104">
                    <a:moveTo>
                      <a:pt x="40" y="0"/>
                    </a:moveTo>
                    <a:lnTo>
                      <a:pt x="80" y="104"/>
                    </a:lnTo>
                    <a:lnTo>
                      <a:pt x="40" y="104"/>
                    </a:lnTo>
                    <a:lnTo>
                      <a:pt x="0" y="104"/>
                    </a:lnTo>
                    <a:lnTo>
                      <a:pt x="40" y="0"/>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875" name="Line 59">
                <a:extLst>
                  <a:ext uri="{FF2B5EF4-FFF2-40B4-BE49-F238E27FC236}">
                    <a16:creationId xmlns:a16="http://schemas.microsoft.com/office/drawing/2014/main" id="{F318A1B5-561D-1D4F-A00C-CECF5039A8B7}"/>
                  </a:ext>
                </a:extLst>
              </p:cNvPr>
              <p:cNvSpPr>
                <a:spLocks noChangeShapeType="1"/>
              </p:cNvSpPr>
              <p:nvPr/>
            </p:nvSpPr>
            <p:spPr bwMode="auto">
              <a:xfrm flipV="1">
                <a:off x="792" y="2152"/>
                <a:ext cx="1" cy="1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850" name="Group 60">
              <a:extLst>
                <a:ext uri="{FF2B5EF4-FFF2-40B4-BE49-F238E27FC236}">
                  <a16:creationId xmlns:a16="http://schemas.microsoft.com/office/drawing/2014/main" id="{5C3715D6-18A8-2543-9133-68582D56B48E}"/>
                </a:ext>
              </a:extLst>
            </p:cNvPr>
            <p:cNvGrpSpPr>
              <a:grpSpLocks/>
            </p:cNvGrpSpPr>
            <p:nvPr/>
          </p:nvGrpSpPr>
          <p:grpSpPr bwMode="auto">
            <a:xfrm>
              <a:off x="3568" y="3299"/>
              <a:ext cx="1704" cy="80"/>
              <a:chOff x="792" y="3304"/>
              <a:chExt cx="1704" cy="80"/>
            </a:xfrm>
          </p:grpSpPr>
          <p:sp>
            <p:nvSpPr>
              <p:cNvPr id="35872" name="Freeform 61">
                <a:extLst>
                  <a:ext uri="{FF2B5EF4-FFF2-40B4-BE49-F238E27FC236}">
                    <a16:creationId xmlns:a16="http://schemas.microsoft.com/office/drawing/2014/main" id="{FAA721E8-FC02-8A4F-A499-67ED0DC6B053}"/>
                  </a:ext>
                </a:extLst>
              </p:cNvPr>
              <p:cNvSpPr>
                <a:spLocks/>
              </p:cNvSpPr>
              <p:nvPr/>
            </p:nvSpPr>
            <p:spPr bwMode="auto">
              <a:xfrm>
                <a:off x="2392" y="3304"/>
                <a:ext cx="104" cy="80"/>
              </a:xfrm>
              <a:custGeom>
                <a:avLst/>
                <a:gdLst>
                  <a:gd name="T0" fmla="*/ 104 w 104"/>
                  <a:gd name="T1" fmla="*/ 40 h 80"/>
                  <a:gd name="T2" fmla="*/ 0 w 104"/>
                  <a:gd name="T3" fmla="*/ 80 h 80"/>
                  <a:gd name="T4" fmla="*/ 0 w 104"/>
                  <a:gd name="T5" fmla="*/ 40 h 80"/>
                  <a:gd name="T6" fmla="*/ 0 w 104"/>
                  <a:gd name="T7" fmla="*/ 0 h 80"/>
                  <a:gd name="T8" fmla="*/ 104 w 104"/>
                  <a:gd name="T9" fmla="*/ 40 h 80"/>
                  <a:gd name="T10" fmla="*/ 0 60000 65536"/>
                  <a:gd name="T11" fmla="*/ 0 60000 65536"/>
                  <a:gd name="T12" fmla="*/ 0 60000 65536"/>
                  <a:gd name="T13" fmla="*/ 0 60000 65536"/>
                  <a:gd name="T14" fmla="*/ 0 60000 65536"/>
                  <a:gd name="T15" fmla="*/ 0 w 104"/>
                  <a:gd name="T16" fmla="*/ 0 h 80"/>
                  <a:gd name="T17" fmla="*/ 104 w 104"/>
                  <a:gd name="T18" fmla="*/ 80 h 80"/>
                </a:gdLst>
                <a:ahLst/>
                <a:cxnLst>
                  <a:cxn ang="T10">
                    <a:pos x="T0" y="T1"/>
                  </a:cxn>
                  <a:cxn ang="T11">
                    <a:pos x="T2" y="T3"/>
                  </a:cxn>
                  <a:cxn ang="T12">
                    <a:pos x="T4" y="T5"/>
                  </a:cxn>
                  <a:cxn ang="T13">
                    <a:pos x="T6" y="T7"/>
                  </a:cxn>
                  <a:cxn ang="T14">
                    <a:pos x="T8" y="T9"/>
                  </a:cxn>
                </a:cxnLst>
                <a:rect l="T15" t="T16" r="T17" b="T18"/>
                <a:pathLst>
                  <a:path w="104" h="80">
                    <a:moveTo>
                      <a:pt x="104" y="40"/>
                    </a:moveTo>
                    <a:lnTo>
                      <a:pt x="0" y="80"/>
                    </a:lnTo>
                    <a:lnTo>
                      <a:pt x="0" y="40"/>
                    </a:lnTo>
                    <a:lnTo>
                      <a:pt x="0" y="0"/>
                    </a:lnTo>
                    <a:lnTo>
                      <a:pt x="104" y="40"/>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873" name="Line 62">
                <a:extLst>
                  <a:ext uri="{FF2B5EF4-FFF2-40B4-BE49-F238E27FC236}">
                    <a16:creationId xmlns:a16="http://schemas.microsoft.com/office/drawing/2014/main" id="{BAB6E3E4-879E-D348-AC32-B2BBC6498903}"/>
                  </a:ext>
                </a:extLst>
              </p:cNvPr>
              <p:cNvSpPr>
                <a:spLocks noChangeShapeType="1"/>
              </p:cNvSpPr>
              <p:nvPr/>
            </p:nvSpPr>
            <p:spPr bwMode="auto">
              <a:xfrm>
                <a:off x="792" y="3344"/>
                <a:ext cx="1600"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51" name="Rectangle 65">
              <a:extLst>
                <a:ext uri="{FF2B5EF4-FFF2-40B4-BE49-F238E27FC236}">
                  <a16:creationId xmlns:a16="http://schemas.microsoft.com/office/drawing/2014/main" id="{3BD94CA7-B782-A144-898C-F24EA8FC45C7}"/>
                </a:ext>
              </a:extLst>
            </p:cNvPr>
            <p:cNvSpPr>
              <a:spLocks noChangeArrowheads="1"/>
            </p:cNvSpPr>
            <p:nvPr/>
          </p:nvSpPr>
          <p:spPr bwMode="auto">
            <a:xfrm>
              <a:off x="4416" y="2536"/>
              <a:ext cx="568" cy="336"/>
            </a:xfrm>
            <a:prstGeom prst="rect">
              <a:avLst/>
            </a:prstGeom>
            <a:solidFill>
              <a:srgbClr val="FF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852" name="Rectangle 74">
              <a:extLst>
                <a:ext uri="{FF2B5EF4-FFF2-40B4-BE49-F238E27FC236}">
                  <a16:creationId xmlns:a16="http://schemas.microsoft.com/office/drawing/2014/main" id="{69F158B3-40C3-AF46-B3B5-A8004A875F42}"/>
                </a:ext>
              </a:extLst>
            </p:cNvPr>
            <p:cNvSpPr>
              <a:spLocks noChangeArrowheads="1"/>
            </p:cNvSpPr>
            <p:nvPr/>
          </p:nvSpPr>
          <p:spPr bwMode="auto">
            <a:xfrm>
              <a:off x="5072" y="3392"/>
              <a:ext cx="16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1/</a:t>
              </a:r>
              <a:endParaRPr lang="en-US" altLang="en-US"/>
            </a:p>
          </p:txBody>
        </p:sp>
        <p:sp>
          <p:nvSpPr>
            <p:cNvPr id="35853" name="Rectangle 75">
              <a:extLst>
                <a:ext uri="{FF2B5EF4-FFF2-40B4-BE49-F238E27FC236}">
                  <a16:creationId xmlns:a16="http://schemas.microsoft.com/office/drawing/2014/main" id="{7C9B1A45-8932-474C-8ED2-68E322A95EC0}"/>
                </a:ext>
              </a:extLst>
            </p:cNvPr>
            <p:cNvSpPr>
              <a:spLocks noChangeArrowheads="1"/>
            </p:cNvSpPr>
            <p:nvPr/>
          </p:nvSpPr>
          <p:spPr bwMode="auto">
            <a:xfrm>
              <a:off x="5240" y="3392"/>
              <a:ext cx="11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CC9900"/>
                  </a:solidFill>
                </a:rPr>
                <a:t>T</a:t>
              </a:r>
              <a:endParaRPr lang="en-US" altLang="en-US" i="1"/>
            </a:p>
          </p:txBody>
        </p:sp>
        <p:sp>
          <p:nvSpPr>
            <p:cNvPr id="35854" name="Line 76">
              <a:extLst>
                <a:ext uri="{FF2B5EF4-FFF2-40B4-BE49-F238E27FC236}">
                  <a16:creationId xmlns:a16="http://schemas.microsoft.com/office/drawing/2014/main" id="{E3B7DB2B-B5B6-9F4D-93C0-4981EA07805A}"/>
                </a:ext>
              </a:extLst>
            </p:cNvPr>
            <p:cNvSpPr>
              <a:spLocks noChangeShapeType="1"/>
            </p:cNvSpPr>
            <p:nvPr/>
          </p:nvSpPr>
          <p:spPr bwMode="auto">
            <a:xfrm>
              <a:off x="3736" y="2208"/>
              <a:ext cx="912" cy="848"/>
            </a:xfrm>
            <a:prstGeom prst="line">
              <a:avLst/>
            </a:prstGeom>
            <a:noFill/>
            <a:ln w="50800">
              <a:solidFill>
                <a:srgbClr val="AA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5855" name="Group 81">
              <a:extLst>
                <a:ext uri="{FF2B5EF4-FFF2-40B4-BE49-F238E27FC236}">
                  <a16:creationId xmlns:a16="http://schemas.microsoft.com/office/drawing/2014/main" id="{BFC390B0-ED59-CF41-AD6C-89BDC34F5D15}"/>
                </a:ext>
              </a:extLst>
            </p:cNvPr>
            <p:cNvGrpSpPr>
              <a:grpSpLocks/>
            </p:cNvGrpSpPr>
            <p:nvPr/>
          </p:nvGrpSpPr>
          <p:grpSpPr bwMode="auto">
            <a:xfrm>
              <a:off x="3080" y="2088"/>
              <a:ext cx="288" cy="526"/>
              <a:chOff x="3080" y="2088"/>
              <a:chExt cx="288" cy="526"/>
            </a:xfrm>
          </p:grpSpPr>
          <p:sp>
            <p:nvSpPr>
              <p:cNvPr id="35868" name="Line 77">
                <a:extLst>
                  <a:ext uri="{FF2B5EF4-FFF2-40B4-BE49-F238E27FC236}">
                    <a16:creationId xmlns:a16="http://schemas.microsoft.com/office/drawing/2014/main" id="{942CA488-EE14-A84A-845E-C20BDF9B7044}"/>
                  </a:ext>
                </a:extLst>
              </p:cNvPr>
              <p:cNvSpPr>
                <a:spLocks noChangeShapeType="1"/>
              </p:cNvSpPr>
              <p:nvPr/>
            </p:nvSpPr>
            <p:spPr bwMode="auto">
              <a:xfrm>
                <a:off x="3120" y="2384"/>
                <a:ext cx="24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9" name="Rectangle 78">
                <a:extLst>
                  <a:ext uri="{FF2B5EF4-FFF2-40B4-BE49-F238E27FC236}">
                    <a16:creationId xmlns:a16="http://schemas.microsoft.com/office/drawing/2014/main" id="{E7C3F73F-FB49-8E4A-BB89-2A8ED0CE81CA}"/>
                  </a:ext>
                </a:extLst>
              </p:cNvPr>
              <p:cNvSpPr>
                <a:spLocks noChangeArrowheads="1"/>
              </p:cNvSpPr>
              <p:nvPr/>
            </p:nvSpPr>
            <p:spPr bwMode="auto">
              <a:xfrm>
                <a:off x="3152" y="2384"/>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N</a:t>
                </a:r>
                <a:endParaRPr lang="en-US" altLang="en-US" i="1"/>
              </a:p>
            </p:txBody>
          </p:sp>
          <p:sp>
            <p:nvSpPr>
              <p:cNvPr id="35870" name="Rectangle 79">
                <a:extLst>
                  <a:ext uri="{FF2B5EF4-FFF2-40B4-BE49-F238E27FC236}">
                    <a16:creationId xmlns:a16="http://schemas.microsoft.com/office/drawing/2014/main" id="{9AB4759F-28C6-C94E-848A-A78AE161F225}"/>
                  </a:ext>
                </a:extLst>
              </p:cNvPr>
              <p:cNvSpPr>
                <a:spLocks noChangeArrowheads="1"/>
              </p:cNvSpPr>
              <p:nvPr/>
            </p:nvSpPr>
            <p:spPr bwMode="auto">
              <a:xfrm>
                <a:off x="3080" y="2088"/>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N</a:t>
                </a:r>
                <a:endParaRPr lang="en-US" altLang="en-US" i="1"/>
              </a:p>
            </p:txBody>
          </p:sp>
          <p:sp>
            <p:nvSpPr>
              <p:cNvPr id="35871" name="Rectangle 80">
                <a:extLst>
                  <a:ext uri="{FF2B5EF4-FFF2-40B4-BE49-F238E27FC236}">
                    <a16:creationId xmlns:a16="http://schemas.microsoft.com/office/drawing/2014/main" id="{9A65646D-7449-4646-8484-079D791037C6}"/>
                  </a:ext>
                </a:extLst>
              </p:cNvPr>
              <p:cNvSpPr>
                <a:spLocks noChangeArrowheads="1"/>
              </p:cNvSpPr>
              <p:nvPr/>
            </p:nvSpPr>
            <p:spPr bwMode="auto">
              <a:xfrm>
                <a:off x="3224" y="212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v</a:t>
                </a:r>
                <a:endParaRPr lang="en-US" altLang="en-US" i="1"/>
              </a:p>
            </p:txBody>
          </p:sp>
        </p:grpSp>
        <p:sp>
          <p:nvSpPr>
            <p:cNvPr id="35856" name="Rectangle 82">
              <a:extLst>
                <a:ext uri="{FF2B5EF4-FFF2-40B4-BE49-F238E27FC236}">
                  <a16:creationId xmlns:a16="http://schemas.microsoft.com/office/drawing/2014/main" id="{51FFEC52-350A-0245-AB12-07DCF61BFA3F}"/>
                </a:ext>
              </a:extLst>
            </p:cNvPr>
            <p:cNvSpPr>
              <a:spLocks noChangeArrowheads="1"/>
            </p:cNvSpPr>
            <p:nvPr/>
          </p:nvSpPr>
          <p:spPr bwMode="auto">
            <a:xfrm>
              <a:off x="2920" y="2264"/>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ln</a:t>
              </a:r>
              <a:endParaRPr lang="en-US" altLang="en-US"/>
            </a:p>
          </p:txBody>
        </p:sp>
        <p:sp>
          <p:nvSpPr>
            <p:cNvPr id="35857" name="Rectangle 89">
              <a:extLst>
                <a:ext uri="{FF2B5EF4-FFF2-40B4-BE49-F238E27FC236}">
                  <a16:creationId xmlns:a16="http://schemas.microsoft.com/office/drawing/2014/main" id="{68699AEC-54C7-3D40-9869-9265CBE5CC86}"/>
                </a:ext>
              </a:extLst>
            </p:cNvPr>
            <p:cNvSpPr>
              <a:spLocks noChangeArrowheads="1"/>
            </p:cNvSpPr>
            <p:nvPr/>
          </p:nvSpPr>
          <p:spPr bwMode="auto">
            <a:xfrm>
              <a:off x="4088" y="2160"/>
              <a:ext cx="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858" name="Rectangle 90">
              <a:extLst>
                <a:ext uri="{FF2B5EF4-FFF2-40B4-BE49-F238E27FC236}">
                  <a16:creationId xmlns:a16="http://schemas.microsoft.com/office/drawing/2014/main" id="{A0093A2D-933C-5E4A-8583-530A832D6ABA}"/>
                </a:ext>
              </a:extLst>
            </p:cNvPr>
            <p:cNvSpPr>
              <a:spLocks noChangeArrowheads="1"/>
            </p:cNvSpPr>
            <p:nvPr/>
          </p:nvSpPr>
          <p:spPr bwMode="auto">
            <a:xfrm>
              <a:off x="4432" y="2531"/>
              <a:ext cx="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a:t>
              </a:r>
              <a:endParaRPr lang="en-US" altLang="en-US"/>
            </a:p>
          </p:txBody>
        </p:sp>
        <p:sp>
          <p:nvSpPr>
            <p:cNvPr id="35859" name="Rectangle 91">
              <a:extLst>
                <a:ext uri="{FF2B5EF4-FFF2-40B4-BE49-F238E27FC236}">
                  <a16:creationId xmlns:a16="http://schemas.microsoft.com/office/drawing/2014/main" id="{9E564E7C-D5D5-AB4D-AE4D-6727C1CBE00B}"/>
                </a:ext>
              </a:extLst>
            </p:cNvPr>
            <p:cNvSpPr>
              <a:spLocks noChangeArrowheads="1"/>
            </p:cNvSpPr>
            <p:nvPr/>
          </p:nvSpPr>
          <p:spPr bwMode="auto">
            <a:xfrm>
              <a:off x="4496" y="2552"/>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AA0000"/>
                  </a:solidFill>
                </a:rPr>
                <a:t>Q</a:t>
              </a:r>
              <a:endParaRPr lang="en-US" altLang="en-US" i="1"/>
            </a:p>
          </p:txBody>
        </p:sp>
        <p:sp>
          <p:nvSpPr>
            <p:cNvPr id="35860" name="Rectangle 92">
              <a:extLst>
                <a:ext uri="{FF2B5EF4-FFF2-40B4-BE49-F238E27FC236}">
                  <a16:creationId xmlns:a16="http://schemas.microsoft.com/office/drawing/2014/main" id="{DF7BC34B-B209-3741-BEC4-09464C94A898}"/>
                </a:ext>
              </a:extLst>
            </p:cNvPr>
            <p:cNvSpPr>
              <a:spLocks noChangeArrowheads="1"/>
            </p:cNvSpPr>
            <p:nvPr/>
          </p:nvSpPr>
          <p:spPr bwMode="auto">
            <a:xfrm>
              <a:off x="4648" y="2592"/>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AA0000"/>
                  </a:solidFill>
                </a:rPr>
                <a:t>v</a:t>
              </a:r>
              <a:endParaRPr lang="en-US" altLang="en-US" i="1"/>
            </a:p>
          </p:txBody>
        </p:sp>
        <p:sp>
          <p:nvSpPr>
            <p:cNvPr id="35861" name="Rectangle 93">
              <a:extLst>
                <a:ext uri="{FF2B5EF4-FFF2-40B4-BE49-F238E27FC236}">
                  <a16:creationId xmlns:a16="http://schemas.microsoft.com/office/drawing/2014/main" id="{F315E48A-E270-8F4E-8D6C-F9CFBE7FE528}"/>
                </a:ext>
              </a:extLst>
            </p:cNvPr>
            <p:cNvSpPr>
              <a:spLocks noChangeArrowheads="1"/>
            </p:cNvSpPr>
            <p:nvPr/>
          </p:nvSpPr>
          <p:spPr bwMode="auto">
            <a:xfrm>
              <a:off x="4792" y="2552"/>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a:t>
              </a:r>
              <a:r>
                <a:rPr lang="en-US" altLang="en-US" i="1">
                  <a:solidFill>
                    <a:srgbClr val="000000"/>
                  </a:solidFill>
                </a:rPr>
                <a:t>k</a:t>
              </a:r>
              <a:endParaRPr lang="en-US" altLang="en-US" i="1"/>
            </a:p>
          </p:txBody>
        </p:sp>
        <p:sp>
          <p:nvSpPr>
            <p:cNvPr id="35862" name="Rectangle 94">
              <a:extLst>
                <a:ext uri="{FF2B5EF4-FFF2-40B4-BE49-F238E27FC236}">
                  <a16:creationId xmlns:a16="http://schemas.microsoft.com/office/drawing/2014/main" id="{896F8F46-E969-894E-8163-57B4BE339987}"/>
                </a:ext>
              </a:extLst>
            </p:cNvPr>
            <p:cNvSpPr>
              <a:spLocks noChangeArrowheads="1"/>
            </p:cNvSpPr>
            <p:nvPr/>
          </p:nvSpPr>
          <p:spPr bwMode="auto">
            <a:xfrm>
              <a:off x="4608" y="2040"/>
              <a:ext cx="45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AA0000"/>
                  </a:solidFill>
                </a:rPr>
                <a:t>slope</a:t>
              </a:r>
              <a:endParaRPr lang="en-US" altLang="en-US"/>
            </a:p>
          </p:txBody>
        </p:sp>
        <p:grpSp>
          <p:nvGrpSpPr>
            <p:cNvPr id="35863" name="Group 97">
              <a:extLst>
                <a:ext uri="{FF2B5EF4-FFF2-40B4-BE49-F238E27FC236}">
                  <a16:creationId xmlns:a16="http://schemas.microsoft.com/office/drawing/2014/main" id="{ECC7D5D9-01AC-7845-958F-D820299E0371}"/>
                </a:ext>
              </a:extLst>
            </p:cNvPr>
            <p:cNvGrpSpPr>
              <a:grpSpLocks/>
            </p:cNvGrpSpPr>
            <p:nvPr/>
          </p:nvGrpSpPr>
          <p:grpSpPr bwMode="auto">
            <a:xfrm>
              <a:off x="4744" y="2264"/>
              <a:ext cx="88" cy="272"/>
              <a:chOff x="4744" y="2264"/>
              <a:chExt cx="88" cy="272"/>
            </a:xfrm>
          </p:grpSpPr>
          <p:sp>
            <p:nvSpPr>
              <p:cNvPr id="35866" name="Freeform 95">
                <a:extLst>
                  <a:ext uri="{FF2B5EF4-FFF2-40B4-BE49-F238E27FC236}">
                    <a16:creationId xmlns:a16="http://schemas.microsoft.com/office/drawing/2014/main" id="{313AA43D-B5E9-4A46-83F6-350780215A45}"/>
                  </a:ext>
                </a:extLst>
              </p:cNvPr>
              <p:cNvSpPr>
                <a:spLocks/>
              </p:cNvSpPr>
              <p:nvPr/>
            </p:nvSpPr>
            <p:spPr bwMode="auto">
              <a:xfrm>
                <a:off x="4744" y="2424"/>
                <a:ext cx="80" cy="112"/>
              </a:xfrm>
              <a:custGeom>
                <a:avLst/>
                <a:gdLst>
                  <a:gd name="T0" fmla="*/ 16 w 80"/>
                  <a:gd name="T1" fmla="*/ 112 h 112"/>
                  <a:gd name="T2" fmla="*/ 0 w 80"/>
                  <a:gd name="T3" fmla="*/ 0 h 112"/>
                  <a:gd name="T4" fmla="*/ 40 w 80"/>
                  <a:gd name="T5" fmla="*/ 8 h 112"/>
                  <a:gd name="T6" fmla="*/ 80 w 80"/>
                  <a:gd name="T7" fmla="*/ 24 h 112"/>
                  <a:gd name="T8" fmla="*/ 16 w 80"/>
                  <a:gd name="T9" fmla="*/ 112 h 112"/>
                  <a:gd name="T10" fmla="*/ 0 60000 65536"/>
                  <a:gd name="T11" fmla="*/ 0 60000 65536"/>
                  <a:gd name="T12" fmla="*/ 0 60000 65536"/>
                  <a:gd name="T13" fmla="*/ 0 60000 65536"/>
                  <a:gd name="T14" fmla="*/ 0 60000 65536"/>
                  <a:gd name="T15" fmla="*/ 0 w 80"/>
                  <a:gd name="T16" fmla="*/ 0 h 112"/>
                  <a:gd name="T17" fmla="*/ 80 w 80"/>
                  <a:gd name="T18" fmla="*/ 112 h 112"/>
                </a:gdLst>
                <a:ahLst/>
                <a:cxnLst>
                  <a:cxn ang="T10">
                    <a:pos x="T0" y="T1"/>
                  </a:cxn>
                  <a:cxn ang="T11">
                    <a:pos x="T2" y="T3"/>
                  </a:cxn>
                  <a:cxn ang="T12">
                    <a:pos x="T4" y="T5"/>
                  </a:cxn>
                  <a:cxn ang="T13">
                    <a:pos x="T6" y="T7"/>
                  </a:cxn>
                  <a:cxn ang="T14">
                    <a:pos x="T8" y="T9"/>
                  </a:cxn>
                </a:cxnLst>
                <a:rect l="T15" t="T16" r="T17" b="T18"/>
                <a:pathLst>
                  <a:path w="80" h="112">
                    <a:moveTo>
                      <a:pt x="16" y="112"/>
                    </a:moveTo>
                    <a:lnTo>
                      <a:pt x="0" y="0"/>
                    </a:lnTo>
                    <a:lnTo>
                      <a:pt x="40" y="8"/>
                    </a:lnTo>
                    <a:lnTo>
                      <a:pt x="80" y="24"/>
                    </a:lnTo>
                    <a:lnTo>
                      <a:pt x="16" y="112"/>
                    </a:lnTo>
                    <a:close/>
                  </a:path>
                </a:pathLst>
              </a:custGeom>
              <a:solidFill>
                <a:srgbClr val="AA0000"/>
              </a:solidFill>
              <a:ln w="12700">
                <a:solidFill>
                  <a:srgbClr val="AA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867" name="Line 96">
                <a:extLst>
                  <a:ext uri="{FF2B5EF4-FFF2-40B4-BE49-F238E27FC236}">
                    <a16:creationId xmlns:a16="http://schemas.microsoft.com/office/drawing/2014/main" id="{D41AED50-6FAE-4A4D-8D6E-88E8DE901679}"/>
                  </a:ext>
                </a:extLst>
              </p:cNvPr>
              <p:cNvSpPr>
                <a:spLocks noChangeShapeType="1"/>
              </p:cNvSpPr>
              <p:nvPr/>
            </p:nvSpPr>
            <p:spPr bwMode="auto">
              <a:xfrm flipV="1">
                <a:off x="4784" y="2264"/>
                <a:ext cx="48" cy="168"/>
              </a:xfrm>
              <a:prstGeom prst="line">
                <a:avLst/>
              </a:prstGeom>
              <a:noFill/>
              <a:ln w="12700">
                <a:solidFill>
                  <a:srgbClr val="AA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64" name="Line 103">
              <a:extLst>
                <a:ext uri="{FF2B5EF4-FFF2-40B4-BE49-F238E27FC236}">
                  <a16:creationId xmlns:a16="http://schemas.microsoft.com/office/drawing/2014/main" id="{2C79D05D-7FC2-2446-A339-29AAD9DA7B43}"/>
                </a:ext>
              </a:extLst>
            </p:cNvPr>
            <p:cNvSpPr>
              <a:spLocks noChangeShapeType="1"/>
            </p:cNvSpPr>
            <p:nvPr/>
          </p:nvSpPr>
          <p:spPr bwMode="auto">
            <a:xfrm>
              <a:off x="3991" y="2426"/>
              <a:ext cx="434" cy="0"/>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35865" name="Line 105">
              <a:extLst>
                <a:ext uri="{FF2B5EF4-FFF2-40B4-BE49-F238E27FC236}">
                  <a16:creationId xmlns:a16="http://schemas.microsoft.com/office/drawing/2014/main" id="{F93D83BD-0644-C943-B2D1-6DEFA3080A24}"/>
                </a:ext>
              </a:extLst>
            </p:cNvPr>
            <p:cNvSpPr>
              <a:spLocks noChangeShapeType="1"/>
            </p:cNvSpPr>
            <p:nvPr/>
          </p:nvSpPr>
          <p:spPr bwMode="auto">
            <a:xfrm>
              <a:off x="4425" y="2419"/>
              <a:ext cx="0" cy="407"/>
            </a:xfrm>
            <a:prstGeom prst="line">
              <a:avLst/>
            </a:prstGeom>
            <a:noFill/>
            <a:ln w="1905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E4B55B-1B6D-104A-8637-C06289D8C990}"/>
              </a:ext>
            </a:extLst>
          </p:cNvPr>
          <p:cNvSpPr>
            <a:spLocks noGrp="1"/>
          </p:cNvSpPr>
          <p:nvPr>
            <p:ph type="sldNum" sz="quarter" idx="12"/>
          </p:nvPr>
        </p:nvSpPr>
        <p:spPr/>
        <p:txBody>
          <a:bodyPr/>
          <a:lstStyle/>
          <a:p>
            <a:fld id="{0EF2035A-8C90-6743-A957-00E830B40E4E}" type="slidenum">
              <a:rPr lang="en-US" altLang="en-US" smtClean="0"/>
              <a:pPr/>
              <a:t>17</a:t>
            </a:fld>
            <a:endParaRPr lang="en-US" altLang="en-US"/>
          </a:p>
        </p:txBody>
      </p:sp>
      <p:sp>
        <p:nvSpPr>
          <p:cNvPr id="3" name="TextBox 2">
            <a:extLst>
              <a:ext uri="{FF2B5EF4-FFF2-40B4-BE49-F238E27FC236}">
                <a16:creationId xmlns:a16="http://schemas.microsoft.com/office/drawing/2014/main" id="{B8961430-F023-F347-8288-09A22938192B}"/>
              </a:ext>
            </a:extLst>
          </p:cNvPr>
          <p:cNvSpPr txBox="1"/>
          <p:nvPr/>
        </p:nvSpPr>
        <p:spPr>
          <a:xfrm>
            <a:off x="675860" y="720748"/>
            <a:ext cx="4634602" cy="461665"/>
          </a:xfrm>
          <a:prstGeom prst="rect">
            <a:avLst/>
          </a:prstGeom>
          <a:noFill/>
        </p:spPr>
        <p:txBody>
          <a:bodyPr wrap="none" rtlCol="0">
            <a:spAutoFit/>
          </a:bodyPr>
          <a:lstStyle/>
          <a:p>
            <a:r>
              <a:rPr lang="en-US" dirty="0"/>
              <a:t>Q: how is </a:t>
            </a:r>
            <a:r>
              <a:rPr lang="en-US" dirty="0" err="1"/>
              <a:t>N</a:t>
            </a:r>
            <a:r>
              <a:rPr lang="en-US" baseline="-25000" dirty="0" err="1"/>
              <a:t>v</a:t>
            </a:r>
            <a:r>
              <a:rPr lang="en-US" dirty="0"/>
              <a:t> actually measured?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5C3F45-32B6-2142-B848-FD543251A016}"/>
                  </a:ext>
                </a:extLst>
              </p:cNvPr>
              <p:cNvSpPr txBox="1"/>
              <p:nvPr/>
            </p:nvSpPr>
            <p:spPr>
              <a:xfrm>
                <a:off x="798860" y="1537390"/>
                <a:ext cx="7425431" cy="2662204"/>
              </a:xfrm>
              <a:prstGeom prst="rect">
                <a:avLst/>
              </a:prstGeom>
              <a:noFill/>
            </p:spPr>
            <p:txBody>
              <a:bodyPr wrap="none" rtlCol="0">
                <a:spAutoFit/>
              </a:bodyPr>
              <a:lstStyle/>
              <a:p>
                <a:r>
                  <a:rPr lang="en-US" dirty="0"/>
                  <a:t>Need careful measurements of thermal expansion:</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𝐿</m:t>
                          </m:r>
                        </m:sub>
                      </m:sSub>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𝐿</m:t>
                          </m:r>
                        </m:num>
                        <m:den>
                          <m:r>
                            <a:rPr lang="en-US" b="0" i="1" smtClean="0">
                              <a:latin typeface="Cambria Math" panose="02040503050406030204" pitchFamily="18" charset="0"/>
                            </a:rPr>
                            <m:t>𝐿</m:t>
                          </m:r>
                        </m:den>
                      </m:f>
                    </m:oMath>
                  </m:oMathPara>
                </a14:m>
                <a:endParaRPr lang="en-US" dirty="0"/>
              </a:p>
              <a:p>
                <a:endParaRPr lang="en-US" dirty="0"/>
              </a:p>
              <a:p>
                <a:r>
                  <a:rPr lang="en-US" dirty="0"/>
                  <a:t>As well as careful measurements of lattice expansion</a:t>
                </a:r>
              </a:p>
              <a:p>
                <a:pPr algn="ct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1</m:t>
                            </m:r>
                          </m:sub>
                        </m:sSub>
                      </m:sub>
                    </m:sSub>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1</m:t>
                            </m:r>
                          </m:sub>
                        </m:sSub>
                      </m:sub>
                    </m:sSub>
                  </m:oMath>
                </a14:m>
                <a:r>
                  <a:rPr lang="en-US" dirty="0"/>
                  <a:t>)</a:t>
                </a:r>
              </a:p>
              <a:p>
                <a:endParaRPr lang="en-US" dirty="0"/>
              </a:p>
            </p:txBody>
          </p:sp>
        </mc:Choice>
        <mc:Fallback xmlns="">
          <p:sp>
            <p:nvSpPr>
              <p:cNvPr id="4" name="TextBox 3">
                <a:extLst>
                  <a:ext uri="{FF2B5EF4-FFF2-40B4-BE49-F238E27FC236}">
                    <a16:creationId xmlns:a16="http://schemas.microsoft.com/office/drawing/2014/main" id="{845C3F45-32B6-2142-B848-FD543251A016}"/>
                  </a:ext>
                </a:extLst>
              </p:cNvPr>
              <p:cNvSpPr txBox="1">
                <a:spLocks noRot="1" noChangeAspect="1" noMove="1" noResize="1" noEditPoints="1" noAdjustHandles="1" noChangeArrowheads="1" noChangeShapeType="1" noTextEdit="1"/>
              </p:cNvSpPr>
              <p:nvPr/>
            </p:nvSpPr>
            <p:spPr>
              <a:xfrm>
                <a:off x="798860" y="1537390"/>
                <a:ext cx="7425431" cy="2662204"/>
              </a:xfrm>
              <a:prstGeom prst="rect">
                <a:avLst/>
              </a:prstGeom>
              <a:blipFill>
                <a:blip r:embed="rId2"/>
                <a:stretch>
                  <a:fillRect l="-1195" t="-1422" r="-17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AB6D7F8-497B-BF44-A547-570238D315CB}"/>
              </a:ext>
            </a:extLst>
          </p:cNvPr>
          <p:cNvSpPr txBox="1"/>
          <p:nvPr/>
        </p:nvSpPr>
        <p:spPr>
          <a:xfrm>
            <a:off x="546701" y="4338320"/>
            <a:ext cx="8141972" cy="830997"/>
          </a:xfrm>
          <a:prstGeom prst="rect">
            <a:avLst/>
          </a:prstGeom>
          <a:noFill/>
        </p:spPr>
        <p:txBody>
          <a:bodyPr wrap="none" rtlCol="0">
            <a:spAutoFit/>
          </a:bodyPr>
          <a:lstStyle/>
          <a:p>
            <a:r>
              <a:rPr lang="en-US" dirty="0"/>
              <a:t>Effect is small (</a:t>
            </a:r>
            <a:r>
              <a:rPr lang="en-US" dirty="0" err="1"/>
              <a:t>Nv</a:t>
            </a:r>
            <a:r>
              <a:rPr lang="en-US" dirty="0"/>
              <a:t> low relative to N), so experiments</a:t>
            </a:r>
          </a:p>
          <a:p>
            <a:r>
              <a:rPr lang="en-US" dirty="0"/>
              <a:t>require accuracy of 1/100,000, must be done at same time</a:t>
            </a:r>
          </a:p>
        </p:txBody>
      </p:sp>
      <p:sp>
        <p:nvSpPr>
          <p:cNvPr id="6" name="TextBox 5">
            <a:extLst>
              <a:ext uri="{FF2B5EF4-FFF2-40B4-BE49-F238E27FC236}">
                <a16:creationId xmlns:a16="http://schemas.microsoft.com/office/drawing/2014/main" id="{7484B1F0-0325-FC41-A874-1E1C8DDF5A78}"/>
              </a:ext>
            </a:extLst>
          </p:cNvPr>
          <p:cNvSpPr txBox="1"/>
          <p:nvPr/>
        </p:nvSpPr>
        <p:spPr>
          <a:xfrm>
            <a:off x="5438692" y="2091615"/>
            <a:ext cx="1896673" cy="461665"/>
          </a:xfrm>
          <a:prstGeom prst="rect">
            <a:avLst/>
          </a:prstGeom>
          <a:noFill/>
        </p:spPr>
        <p:txBody>
          <a:bodyPr wrap="none" rtlCol="0">
            <a:spAutoFit/>
          </a:bodyPr>
          <a:lstStyle/>
          <a:p>
            <a:r>
              <a:rPr lang="en-US" dirty="0"/>
              <a:t>(dilatometry)</a:t>
            </a:r>
          </a:p>
        </p:txBody>
      </p:sp>
      <p:sp>
        <p:nvSpPr>
          <p:cNvPr id="7" name="TextBox 6">
            <a:extLst>
              <a:ext uri="{FF2B5EF4-FFF2-40B4-BE49-F238E27FC236}">
                <a16:creationId xmlns:a16="http://schemas.microsoft.com/office/drawing/2014/main" id="{E3916DDC-48B9-1C4A-BFBC-2332F2FDA128}"/>
              </a:ext>
            </a:extLst>
          </p:cNvPr>
          <p:cNvSpPr txBox="1"/>
          <p:nvPr/>
        </p:nvSpPr>
        <p:spPr>
          <a:xfrm>
            <a:off x="5721039" y="3406400"/>
            <a:ext cx="2540311" cy="461665"/>
          </a:xfrm>
          <a:prstGeom prst="rect">
            <a:avLst/>
          </a:prstGeom>
          <a:noFill/>
        </p:spPr>
        <p:txBody>
          <a:bodyPr wrap="none" rtlCol="0">
            <a:spAutoFit/>
          </a:bodyPr>
          <a:lstStyle/>
          <a:p>
            <a:r>
              <a:rPr lang="en-US" dirty="0"/>
              <a:t>(X-ray diffraction)</a:t>
            </a:r>
          </a:p>
        </p:txBody>
      </p:sp>
      <p:sp>
        <p:nvSpPr>
          <p:cNvPr id="8" name="TextBox 7">
            <a:extLst>
              <a:ext uri="{FF2B5EF4-FFF2-40B4-BE49-F238E27FC236}">
                <a16:creationId xmlns:a16="http://schemas.microsoft.com/office/drawing/2014/main" id="{D7D1E511-88EA-B74A-9F13-5E2252D68CCF}"/>
              </a:ext>
            </a:extLst>
          </p:cNvPr>
          <p:cNvSpPr txBox="1"/>
          <p:nvPr/>
        </p:nvSpPr>
        <p:spPr>
          <a:xfrm>
            <a:off x="609024" y="5606939"/>
            <a:ext cx="7027950" cy="461665"/>
          </a:xfrm>
          <a:prstGeom prst="rect">
            <a:avLst/>
          </a:prstGeom>
          <a:noFill/>
        </p:spPr>
        <p:txBody>
          <a:bodyPr wrap="none" rtlCol="0">
            <a:spAutoFit/>
          </a:bodyPr>
          <a:lstStyle/>
          <a:p>
            <a:r>
              <a:rPr lang="en-US" dirty="0"/>
              <a:t>Simmons and </a:t>
            </a:r>
            <a:r>
              <a:rPr lang="en-US" dirty="0" err="1"/>
              <a:t>Balluffi</a:t>
            </a:r>
            <a:r>
              <a:rPr lang="en-US" dirty="0"/>
              <a:t>, Phys. Rev., 117, 52, (1960).</a:t>
            </a:r>
          </a:p>
        </p:txBody>
      </p:sp>
    </p:spTree>
    <p:extLst>
      <p:ext uri="{BB962C8B-B14F-4D97-AF65-F5344CB8AC3E}">
        <p14:creationId xmlns:p14="http://schemas.microsoft.com/office/powerpoint/2010/main" val="1302530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F79F559B-582B-704D-88DD-DD7E4A81F9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2F82503-4943-844C-9DC7-77A3D8DD5757}" type="slidenum">
              <a:rPr lang="en-US" altLang="en-US" sz="1200"/>
              <a:pPr/>
              <a:t>18</a:t>
            </a:fld>
            <a:endParaRPr lang="en-US" altLang="en-US" sz="1200"/>
          </a:p>
        </p:txBody>
      </p:sp>
      <p:sp>
        <p:nvSpPr>
          <p:cNvPr id="37891" name="Rectangle 3">
            <a:extLst>
              <a:ext uri="{FF2B5EF4-FFF2-40B4-BE49-F238E27FC236}">
                <a16:creationId xmlns:a16="http://schemas.microsoft.com/office/drawing/2014/main" id="{5A5E6966-8109-664B-9F52-3B44C6D2EB45}"/>
              </a:ext>
            </a:extLst>
          </p:cNvPr>
          <p:cNvSpPr>
            <a:spLocks noChangeArrowheads="1"/>
          </p:cNvSpPr>
          <p:nvPr/>
        </p:nvSpPr>
        <p:spPr bwMode="auto">
          <a:xfrm>
            <a:off x="533400" y="1158875"/>
            <a:ext cx="800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Find the equil. # of vacancies in 1 m</a:t>
            </a:r>
            <a:r>
              <a:rPr lang="en-US" altLang="en-US" baseline="30000"/>
              <a:t>3</a:t>
            </a:r>
            <a:r>
              <a:rPr lang="en-US" altLang="en-US"/>
              <a:t> of Cu at 1000</a:t>
            </a:r>
            <a:r>
              <a:rPr lang="en-US" altLang="en-US">
                <a:sym typeface="Symbol" pitchFamily="2" charset="2"/>
              </a:rPr>
              <a:t></a:t>
            </a:r>
            <a:r>
              <a:rPr lang="en-US" altLang="en-US"/>
              <a:t>C.</a:t>
            </a:r>
          </a:p>
        </p:txBody>
      </p:sp>
      <p:sp>
        <p:nvSpPr>
          <p:cNvPr id="37892" name="Rectangle 4">
            <a:extLst>
              <a:ext uri="{FF2B5EF4-FFF2-40B4-BE49-F238E27FC236}">
                <a16:creationId xmlns:a16="http://schemas.microsoft.com/office/drawing/2014/main" id="{B7EBDE05-2C07-2D4F-9B2E-E1363E42300F}"/>
              </a:ext>
            </a:extLst>
          </p:cNvPr>
          <p:cNvSpPr>
            <a:spLocks noChangeArrowheads="1"/>
          </p:cNvSpPr>
          <p:nvPr/>
        </p:nvSpPr>
        <p:spPr bwMode="auto">
          <a:xfrm>
            <a:off x="533400" y="1539875"/>
            <a:ext cx="8001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Given:</a:t>
            </a:r>
          </a:p>
        </p:txBody>
      </p:sp>
      <p:sp>
        <p:nvSpPr>
          <p:cNvPr id="37893" name="Rectangle 69">
            <a:extLst>
              <a:ext uri="{FF2B5EF4-FFF2-40B4-BE49-F238E27FC236}">
                <a16:creationId xmlns:a16="http://schemas.microsoft.com/office/drawing/2014/main" id="{7AF74C7E-78CE-B84E-895C-9CBCFF8473AD}"/>
              </a:ext>
            </a:extLst>
          </p:cNvPr>
          <p:cNvSpPr>
            <a:spLocks noChangeArrowheads="1"/>
          </p:cNvSpPr>
          <p:nvPr/>
        </p:nvSpPr>
        <p:spPr bwMode="auto">
          <a:xfrm>
            <a:off x="4089400" y="1892300"/>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A</a:t>
            </a:r>
            <a:endParaRPr lang="en-US" altLang="en-US" i="1">
              <a:latin typeface="Times" pitchFamily="2" charset="0"/>
            </a:endParaRPr>
          </a:p>
        </p:txBody>
      </p:sp>
      <p:sp>
        <p:nvSpPr>
          <p:cNvPr id="37894" name="Rectangle 70">
            <a:extLst>
              <a:ext uri="{FF2B5EF4-FFF2-40B4-BE49-F238E27FC236}">
                <a16:creationId xmlns:a16="http://schemas.microsoft.com/office/drawing/2014/main" id="{F519402D-7C8C-8642-BF90-13B74448A52F}"/>
              </a:ext>
            </a:extLst>
          </p:cNvPr>
          <p:cNvSpPr>
            <a:spLocks noChangeArrowheads="1"/>
          </p:cNvSpPr>
          <p:nvPr/>
        </p:nvSpPr>
        <p:spPr bwMode="auto">
          <a:xfrm>
            <a:off x="4305300" y="1955800"/>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Cu</a:t>
            </a:r>
            <a:endParaRPr lang="en-US" altLang="en-US">
              <a:latin typeface="Times" pitchFamily="2" charset="0"/>
            </a:endParaRPr>
          </a:p>
        </p:txBody>
      </p:sp>
      <p:sp>
        <p:nvSpPr>
          <p:cNvPr id="37895" name="Rectangle 71">
            <a:extLst>
              <a:ext uri="{FF2B5EF4-FFF2-40B4-BE49-F238E27FC236}">
                <a16:creationId xmlns:a16="http://schemas.microsoft.com/office/drawing/2014/main" id="{E0C39264-643E-F94F-BAC4-EAB800F8FECF}"/>
              </a:ext>
            </a:extLst>
          </p:cNvPr>
          <p:cNvSpPr>
            <a:spLocks noChangeArrowheads="1"/>
          </p:cNvSpPr>
          <p:nvPr/>
        </p:nvSpPr>
        <p:spPr bwMode="auto">
          <a:xfrm>
            <a:off x="4711700" y="1892300"/>
            <a:ext cx="1770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 63.5 g/mol</a:t>
            </a:r>
            <a:endParaRPr lang="en-US" altLang="en-US">
              <a:latin typeface="Times" pitchFamily="2" charset="0"/>
            </a:endParaRPr>
          </a:p>
        </p:txBody>
      </p:sp>
      <p:sp>
        <p:nvSpPr>
          <p:cNvPr id="37896" name="Rectangle 72">
            <a:extLst>
              <a:ext uri="{FF2B5EF4-FFF2-40B4-BE49-F238E27FC236}">
                <a16:creationId xmlns:a16="http://schemas.microsoft.com/office/drawing/2014/main" id="{82BEED78-E7A7-764F-B86E-B4DA8B97B559}"/>
              </a:ext>
            </a:extLst>
          </p:cNvPr>
          <p:cNvSpPr>
            <a:spLocks noChangeArrowheads="1"/>
          </p:cNvSpPr>
          <p:nvPr/>
        </p:nvSpPr>
        <p:spPr bwMode="auto">
          <a:xfrm>
            <a:off x="1460500" y="1841500"/>
            <a:ext cx="166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latin typeface="Symbol" pitchFamily="2" charset="2"/>
              </a:rPr>
              <a:t>r</a:t>
            </a:r>
            <a:endParaRPr lang="en-US" altLang="en-US">
              <a:latin typeface="Times" pitchFamily="2" charset="0"/>
            </a:endParaRPr>
          </a:p>
        </p:txBody>
      </p:sp>
      <p:sp>
        <p:nvSpPr>
          <p:cNvPr id="37897" name="Rectangle 73">
            <a:extLst>
              <a:ext uri="{FF2B5EF4-FFF2-40B4-BE49-F238E27FC236}">
                <a16:creationId xmlns:a16="http://schemas.microsoft.com/office/drawing/2014/main" id="{C9502529-294B-914F-B0FF-86A2FB2CBA57}"/>
              </a:ext>
            </a:extLst>
          </p:cNvPr>
          <p:cNvSpPr>
            <a:spLocks noChangeArrowheads="1"/>
          </p:cNvSpPr>
          <p:nvPr/>
        </p:nvSpPr>
        <p:spPr bwMode="auto">
          <a:xfrm>
            <a:off x="1625600" y="1854200"/>
            <a:ext cx="1025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 8.4 g</a:t>
            </a:r>
            <a:endParaRPr lang="en-US" altLang="en-US">
              <a:latin typeface="Times" pitchFamily="2" charset="0"/>
            </a:endParaRPr>
          </a:p>
        </p:txBody>
      </p:sp>
      <p:sp>
        <p:nvSpPr>
          <p:cNvPr id="37898" name="Rectangle 74">
            <a:extLst>
              <a:ext uri="{FF2B5EF4-FFF2-40B4-BE49-F238E27FC236}">
                <a16:creationId xmlns:a16="http://schemas.microsoft.com/office/drawing/2014/main" id="{6A05B2D1-345C-E24A-B06D-02F92F774F1B}"/>
              </a:ext>
            </a:extLst>
          </p:cNvPr>
          <p:cNvSpPr>
            <a:spLocks noChangeArrowheads="1"/>
          </p:cNvSpPr>
          <p:nvPr/>
        </p:nvSpPr>
        <p:spPr bwMode="auto">
          <a:xfrm>
            <a:off x="2679700" y="1854200"/>
            <a:ext cx="841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a:t>
            </a:r>
            <a:endParaRPr lang="en-US" altLang="en-US">
              <a:latin typeface="Times" pitchFamily="2" charset="0"/>
            </a:endParaRPr>
          </a:p>
        </p:txBody>
      </p:sp>
      <p:sp>
        <p:nvSpPr>
          <p:cNvPr id="37899" name="Rectangle 75">
            <a:extLst>
              <a:ext uri="{FF2B5EF4-FFF2-40B4-BE49-F238E27FC236}">
                <a16:creationId xmlns:a16="http://schemas.microsoft.com/office/drawing/2014/main" id="{84528FFB-687E-614C-8E6B-8A88A68892DC}"/>
              </a:ext>
            </a:extLst>
          </p:cNvPr>
          <p:cNvSpPr>
            <a:spLocks noChangeArrowheads="1"/>
          </p:cNvSpPr>
          <p:nvPr/>
        </p:nvSpPr>
        <p:spPr bwMode="auto">
          <a:xfrm>
            <a:off x="2768600" y="1854200"/>
            <a:ext cx="406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cm</a:t>
            </a:r>
            <a:endParaRPr lang="en-US" altLang="en-US">
              <a:latin typeface="Times" pitchFamily="2" charset="0"/>
            </a:endParaRPr>
          </a:p>
        </p:txBody>
      </p:sp>
      <p:sp>
        <p:nvSpPr>
          <p:cNvPr id="37900" name="Rectangle 76">
            <a:extLst>
              <a:ext uri="{FF2B5EF4-FFF2-40B4-BE49-F238E27FC236}">
                <a16:creationId xmlns:a16="http://schemas.microsoft.com/office/drawing/2014/main" id="{BCC4CC69-C014-0443-8344-70DF4777A0A0}"/>
              </a:ext>
            </a:extLst>
          </p:cNvPr>
          <p:cNvSpPr>
            <a:spLocks noChangeArrowheads="1"/>
          </p:cNvSpPr>
          <p:nvPr/>
        </p:nvSpPr>
        <p:spPr bwMode="auto">
          <a:xfrm>
            <a:off x="3213100" y="1765300"/>
            <a:ext cx="169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3</a:t>
            </a:r>
            <a:endParaRPr lang="en-US" altLang="en-US">
              <a:latin typeface="Times" pitchFamily="2" charset="0"/>
            </a:endParaRPr>
          </a:p>
        </p:txBody>
      </p:sp>
      <p:sp>
        <p:nvSpPr>
          <p:cNvPr id="37901" name="Rectangle 77">
            <a:extLst>
              <a:ext uri="{FF2B5EF4-FFF2-40B4-BE49-F238E27FC236}">
                <a16:creationId xmlns:a16="http://schemas.microsoft.com/office/drawing/2014/main" id="{46E99347-082B-E146-92F8-3520B74659AD}"/>
              </a:ext>
            </a:extLst>
          </p:cNvPr>
          <p:cNvSpPr>
            <a:spLocks noChangeArrowheads="1"/>
          </p:cNvSpPr>
          <p:nvPr/>
        </p:nvSpPr>
        <p:spPr bwMode="auto">
          <a:xfrm>
            <a:off x="1409700" y="2400300"/>
            <a:ext cx="2365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Q</a:t>
            </a:r>
            <a:endParaRPr lang="en-US" altLang="en-US" i="1">
              <a:latin typeface="Times" pitchFamily="2" charset="0"/>
            </a:endParaRPr>
          </a:p>
        </p:txBody>
      </p:sp>
      <p:sp>
        <p:nvSpPr>
          <p:cNvPr id="37902" name="Rectangle 78">
            <a:extLst>
              <a:ext uri="{FF2B5EF4-FFF2-40B4-BE49-F238E27FC236}">
                <a16:creationId xmlns:a16="http://schemas.microsoft.com/office/drawing/2014/main" id="{76DAFE86-F44C-D14F-9C52-473D9069B952}"/>
              </a:ext>
            </a:extLst>
          </p:cNvPr>
          <p:cNvSpPr>
            <a:spLocks noChangeArrowheads="1"/>
          </p:cNvSpPr>
          <p:nvPr/>
        </p:nvSpPr>
        <p:spPr bwMode="auto">
          <a:xfrm>
            <a:off x="1651000" y="2520950"/>
            <a:ext cx="152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v</a:t>
            </a:r>
            <a:endParaRPr lang="en-US" altLang="en-US" i="1">
              <a:latin typeface="Times" pitchFamily="2" charset="0"/>
            </a:endParaRPr>
          </a:p>
        </p:txBody>
      </p:sp>
      <p:sp>
        <p:nvSpPr>
          <p:cNvPr id="37903" name="Rectangle 79">
            <a:extLst>
              <a:ext uri="{FF2B5EF4-FFF2-40B4-BE49-F238E27FC236}">
                <a16:creationId xmlns:a16="http://schemas.microsoft.com/office/drawing/2014/main" id="{608DD14B-C88B-B149-9566-80D18A3D36D5}"/>
              </a:ext>
            </a:extLst>
          </p:cNvPr>
          <p:cNvSpPr>
            <a:spLocks noChangeArrowheads="1"/>
          </p:cNvSpPr>
          <p:nvPr/>
        </p:nvSpPr>
        <p:spPr bwMode="auto">
          <a:xfrm>
            <a:off x="1866900" y="2400300"/>
            <a:ext cx="19891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 0.9 eV/atom</a:t>
            </a:r>
            <a:endParaRPr lang="en-US" altLang="en-US">
              <a:latin typeface="Times" pitchFamily="2" charset="0"/>
            </a:endParaRPr>
          </a:p>
        </p:txBody>
      </p:sp>
      <p:sp>
        <p:nvSpPr>
          <p:cNvPr id="37904" name="Rectangle 80">
            <a:extLst>
              <a:ext uri="{FF2B5EF4-FFF2-40B4-BE49-F238E27FC236}">
                <a16:creationId xmlns:a16="http://schemas.microsoft.com/office/drawing/2014/main" id="{66AC6DD8-42A8-0A40-B342-5539504379CD}"/>
              </a:ext>
            </a:extLst>
          </p:cNvPr>
          <p:cNvSpPr>
            <a:spLocks noChangeArrowheads="1"/>
          </p:cNvSpPr>
          <p:nvPr/>
        </p:nvSpPr>
        <p:spPr bwMode="auto">
          <a:xfrm>
            <a:off x="4076700" y="2387600"/>
            <a:ext cx="2206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0000"/>
                </a:solidFill>
              </a:rPr>
              <a:t>N</a:t>
            </a:r>
            <a:endParaRPr lang="en-US" altLang="en-US" i="1">
              <a:latin typeface="Times" pitchFamily="2" charset="0"/>
            </a:endParaRPr>
          </a:p>
        </p:txBody>
      </p:sp>
      <p:sp>
        <p:nvSpPr>
          <p:cNvPr id="37905" name="Rectangle 81">
            <a:extLst>
              <a:ext uri="{FF2B5EF4-FFF2-40B4-BE49-F238E27FC236}">
                <a16:creationId xmlns:a16="http://schemas.microsoft.com/office/drawing/2014/main" id="{7BC88BAE-1B8B-9E49-97BB-A9FE439DF2E2}"/>
              </a:ext>
            </a:extLst>
          </p:cNvPr>
          <p:cNvSpPr>
            <a:spLocks noChangeArrowheads="1"/>
          </p:cNvSpPr>
          <p:nvPr/>
        </p:nvSpPr>
        <p:spPr bwMode="auto">
          <a:xfrm>
            <a:off x="4305300" y="2451100"/>
            <a:ext cx="20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A</a:t>
            </a:r>
            <a:endParaRPr lang="en-US" altLang="en-US">
              <a:latin typeface="Times" pitchFamily="2" charset="0"/>
            </a:endParaRPr>
          </a:p>
        </p:txBody>
      </p:sp>
      <p:sp>
        <p:nvSpPr>
          <p:cNvPr id="37906" name="Rectangle 82">
            <a:extLst>
              <a:ext uri="{FF2B5EF4-FFF2-40B4-BE49-F238E27FC236}">
                <a16:creationId xmlns:a16="http://schemas.microsoft.com/office/drawing/2014/main" id="{73CE8727-513E-9448-A520-053056C07F7D}"/>
              </a:ext>
            </a:extLst>
          </p:cNvPr>
          <p:cNvSpPr>
            <a:spLocks noChangeArrowheads="1"/>
          </p:cNvSpPr>
          <p:nvPr/>
        </p:nvSpPr>
        <p:spPr bwMode="auto">
          <a:xfrm>
            <a:off x="4521200" y="2387600"/>
            <a:ext cx="18272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 6.02 x 10</a:t>
            </a:r>
            <a:r>
              <a:rPr lang="en-US" altLang="en-US" baseline="30000">
                <a:solidFill>
                  <a:srgbClr val="000000"/>
                </a:solidFill>
              </a:rPr>
              <a:t>23</a:t>
            </a:r>
            <a:endParaRPr lang="en-US" altLang="en-US">
              <a:latin typeface="Times" pitchFamily="2" charset="0"/>
            </a:endParaRPr>
          </a:p>
        </p:txBody>
      </p:sp>
      <p:sp>
        <p:nvSpPr>
          <p:cNvPr id="37907" name="Rectangle 84">
            <a:extLst>
              <a:ext uri="{FF2B5EF4-FFF2-40B4-BE49-F238E27FC236}">
                <a16:creationId xmlns:a16="http://schemas.microsoft.com/office/drawing/2014/main" id="{DCDF06EE-A224-7241-B398-33182F568C72}"/>
              </a:ext>
            </a:extLst>
          </p:cNvPr>
          <p:cNvSpPr>
            <a:spLocks noChangeArrowheads="1"/>
          </p:cNvSpPr>
          <p:nvPr/>
        </p:nvSpPr>
        <p:spPr bwMode="auto">
          <a:xfrm>
            <a:off x="6527800" y="2387600"/>
            <a:ext cx="1406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atoms/mol</a:t>
            </a:r>
            <a:endParaRPr lang="en-US" altLang="en-US">
              <a:latin typeface="Times" pitchFamily="2" charset="0"/>
            </a:endParaRPr>
          </a:p>
        </p:txBody>
      </p:sp>
      <p:sp>
        <p:nvSpPr>
          <p:cNvPr id="37908" name="Rectangle 10">
            <a:extLst>
              <a:ext uri="{FF2B5EF4-FFF2-40B4-BE49-F238E27FC236}">
                <a16:creationId xmlns:a16="http://schemas.microsoft.com/office/drawing/2014/main" id="{782A21CD-BE3B-6045-AD7A-906FD2F58C0C}"/>
              </a:ext>
            </a:extLst>
          </p:cNvPr>
          <p:cNvSpPr>
            <a:spLocks noGrp="1" noChangeArrowheads="1"/>
          </p:cNvSpPr>
          <p:nvPr>
            <p:ph type="title" idx="4294967295"/>
          </p:nvPr>
        </p:nvSpPr>
        <p:spPr>
          <a:xfrm>
            <a:off x="685800" y="381000"/>
            <a:ext cx="8029575" cy="533400"/>
          </a:xfrm>
        </p:spPr>
        <p:txBody>
          <a:bodyPr/>
          <a:lstStyle/>
          <a:p>
            <a:r>
              <a:rPr lang="en-US" altLang="en-US">
                <a:ea typeface="ＭＳ Ｐゴシック" panose="020B0600070205080204" pitchFamily="34" charset="-128"/>
              </a:rPr>
              <a:t>Estimating Vacancy Concentration</a:t>
            </a:r>
          </a:p>
        </p:txBody>
      </p:sp>
      <p:grpSp>
        <p:nvGrpSpPr>
          <p:cNvPr id="2" name="Group 221">
            <a:extLst>
              <a:ext uri="{FF2B5EF4-FFF2-40B4-BE49-F238E27FC236}">
                <a16:creationId xmlns:a16="http://schemas.microsoft.com/office/drawing/2014/main" id="{AC8B0B19-D98B-7441-9FF2-EA157F829F8D}"/>
              </a:ext>
            </a:extLst>
          </p:cNvPr>
          <p:cNvGrpSpPr>
            <a:grpSpLocks/>
          </p:cNvGrpSpPr>
          <p:nvPr/>
        </p:nvGrpSpPr>
        <p:grpSpPr bwMode="auto">
          <a:xfrm>
            <a:off x="863600" y="4038600"/>
            <a:ext cx="6715125" cy="1381125"/>
            <a:chOff x="544" y="2544"/>
            <a:chExt cx="4230" cy="870"/>
          </a:xfrm>
        </p:grpSpPr>
        <p:grpSp>
          <p:nvGrpSpPr>
            <p:cNvPr id="37952" name="Group 181">
              <a:extLst>
                <a:ext uri="{FF2B5EF4-FFF2-40B4-BE49-F238E27FC236}">
                  <a16:creationId xmlns:a16="http://schemas.microsoft.com/office/drawing/2014/main" id="{99B14DC2-34FA-6D49-A659-C9EEC1EF9DF2}"/>
                </a:ext>
              </a:extLst>
            </p:cNvPr>
            <p:cNvGrpSpPr>
              <a:grpSpLocks/>
            </p:cNvGrpSpPr>
            <p:nvPr/>
          </p:nvGrpSpPr>
          <p:grpSpPr bwMode="auto">
            <a:xfrm>
              <a:off x="1272" y="2544"/>
              <a:ext cx="120" cy="408"/>
              <a:chOff x="1272" y="2544"/>
              <a:chExt cx="120" cy="408"/>
            </a:xfrm>
          </p:grpSpPr>
          <p:sp>
            <p:nvSpPr>
              <p:cNvPr id="37971" name="Freeform 179">
                <a:extLst>
                  <a:ext uri="{FF2B5EF4-FFF2-40B4-BE49-F238E27FC236}">
                    <a16:creationId xmlns:a16="http://schemas.microsoft.com/office/drawing/2014/main" id="{800EE64D-5E08-A149-A052-3935BECCD894}"/>
                  </a:ext>
                </a:extLst>
              </p:cNvPr>
              <p:cNvSpPr>
                <a:spLocks/>
              </p:cNvSpPr>
              <p:nvPr/>
            </p:nvSpPr>
            <p:spPr bwMode="auto">
              <a:xfrm>
                <a:off x="1272" y="2544"/>
                <a:ext cx="80" cy="80"/>
              </a:xfrm>
              <a:custGeom>
                <a:avLst/>
                <a:gdLst>
                  <a:gd name="T0" fmla="*/ 24 w 80"/>
                  <a:gd name="T1" fmla="*/ 0 h 80"/>
                  <a:gd name="T2" fmla="*/ 80 w 80"/>
                  <a:gd name="T3" fmla="*/ 64 h 80"/>
                  <a:gd name="T4" fmla="*/ 32 w 80"/>
                  <a:gd name="T5" fmla="*/ 48 h 80"/>
                  <a:gd name="T6" fmla="*/ 0 w 80"/>
                  <a:gd name="T7" fmla="*/ 80 h 80"/>
                  <a:gd name="T8" fmla="*/ 24 w 80"/>
                  <a:gd name="T9" fmla="*/ 0 h 80"/>
                  <a:gd name="T10" fmla="*/ 0 60000 65536"/>
                  <a:gd name="T11" fmla="*/ 0 60000 65536"/>
                  <a:gd name="T12" fmla="*/ 0 60000 65536"/>
                  <a:gd name="T13" fmla="*/ 0 60000 65536"/>
                  <a:gd name="T14" fmla="*/ 0 60000 65536"/>
                  <a:gd name="T15" fmla="*/ 0 w 80"/>
                  <a:gd name="T16" fmla="*/ 0 h 80"/>
                  <a:gd name="T17" fmla="*/ 80 w 80"/>
                  <a:gd name="T18" fmla="*/ 80 h 80"/>
                </a:gdLst>
                <a:ahLst/>
                <a:cxnLst>
                  <a:cxn ang="T10">
                    <a:pos x="T0" y="T1"/>
                  </a:cxn>
                  <a:cxn ang="T11">
                    <a:pos x="T2" y="T3"/>
                  </a:cxn>
                  <a:cxn ang="T12">
                    <a:pos x="T4" y="T5"/>
                  </a:cxn>
                  <a:cxn ang="T13">
                    <a:pos x="T6" y="T7"/>
                  </a:cxn>
                  <a:cxn ang="T14">
                    <a:pos x="T8" y="T9"/>
                  </a:cxn>
                </a:cxnLst>
                <a:rect l="T15" t="T16" r="T17" b="T18"/>
                <a:pathLst>
                  <a:path w="80" h="80">
                    <a:moveTo>
                      <a:pt x="24" y="0"/>
                    </a:moveTo>
                    <a:lnTo>
                      <a:pt x="80" y="64"/>
                    </a:lnTo>
                    <a:lnTo>
                      <a:pt x="32" y="48"/>
                    </a:lnTo>
                    <a:lnTo>
                      <a:pt x="0" y="80"/>
                    </a:lnTo>
                    <a:lnTo>
                      <a:pt x="24" y="0"/>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7972" name="Line 180">
                <a:extLst>
                  <a:ext uri="{FF2B5EF4-FFF2-40B4-BE49-F238E27FC236}">
                    <a16:creationId xmlns:a16="http://schemas.microsoft.com/office/drawing/2014/main" id="{AA7D744A-0FD5-E748-8B3E-51AADF38AEA5}"/>
                  </a:ext>
                </a:extLst>
              </p:cNvPr>
              <p:cNvSpPr>
                <a:spLocks noChangeShapeType="1"/>
              </p:cNvSpPr>
              <p:nvPr/>
            </p:nvSpPr>
            <p:spPr bwMode="auto">
              <a:xfrm>
                <a:off x="1304" y="2592"/>
                <a:ext cx="88" cy="3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953" name="Group 220">
              <a:extLst>
                <a:ext uri="{FF2B5EF4-FFF2-40B4-BE49-F238E27FC236}">
                  <a16:creationId xmlns:a16="http://schemas.microsoft.com/office/drawing/2014/main" id="{4D438D6F-8B63-D449-AA34-12FE044DA8ED}"/>
                </a:ext>
              </a:extLst>
            </p:cNvPr>
            <p:cNvGrpSpPr>
              <a:grpSpLocks/>
            </p:cNvGrpSpPr>
            <p:nvPr/>
          </p:nvGrpSpPr>
          <p:grpSpPr bwMode="auto">
            <a:xfrm>
              <a:off x="544" y="2856"/>
              <a:ext cx="4230" cy="558"/>
              <a:chOff x="544" y="2856"/>
              <a:chExt cx="4230" cy="558"/>
            </a:xfrm>
          </p:grpSpPr>
          <p:sp>
            <p:nvSpPr>
              <p:cNvPr id="37954" name="Rectangle 182">
                <a:extLst>
                  <a:ext uri="{FF2B5EF4-FFF2-40B4-BE49-F238E27FC236}">
                    <a16:creationId xmlns:a16="http://schemas.microsoft.com/office/drawing/2014/main" id="{383414F6-CC5B-2348-B1B3-49B784E1CF83}"/>
                  </a:ext>
                </a:extLst>
              </p:cNvPr>
              <p:cNvSpPr>
                <a:spLocks noChangeArrowheads="1"/>
              </p:cNvSpPr>
              <p:nvPr/>
            </p:nvSpPr>
            <p:spPr bwMode="auto">
              <a:xfrm>
                <a:off x="544" y="2992"/>
                <a:ext cx="7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For 1 m</a:t>
                </a:r>
                <a:r>
                  <a:rPr lang="en-US" altLang="en-US" baseline="30000">
                    <a:solidFill>
                      <a:srgbClr val="000000"/>
                    </a:solidFill>
                  </a:rPr>
                  <a:t>3</a:t>
                </a:r>
                <a:endParaRPr lang="en-US" altLang="en-US"/>
              </a:p>
            </p:txBody>
          </p:sp>
          <p:sp>
            <p:nvSpPr>
              <p:cNvPr id="37955" name="Rectangle 183">
                <a:extLst>
                  <a:ext uri="{FF2B5EF4-FFF2-40B4-BE49-F238E27FC236}">
                    <a16:creationId xmlns:a16="http://schemas.microsoft.com/office/drawing/2014/main" id="{C4F98ED6-5E9D-9645-9984-C69F4A55C710}"/>
                  </a:ext>
                </a:extLst>
              </p:cNvPr>
              <p:cNvSpPr>
                <a:spLocks noChangeArrowheads="1"/>
              </p:cNvSpPr>
              <p:nvPr/>
            </p:nvSpPr>
            <p:spPr bwMode="auto">
              <a:xfrm>
                <a:off x="1192" y="2936"/>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7956" name="Rectangle 184">
                <a:extLst>
                  <a:ext uri="{FF2B5EF4-FFF2-40B4-BE49-F238E27FC236}">
                    <a16:creationId xmlns:a16="http://schemas.microsoft.com/office/drawing/2014/main" id="{8E4CA30A-1FFA-274B-9627-E70584D2D4D2}"/>
                  </a:ext>
                </a:extLst>
              </p:cNvPr>
              <p:cNvSpPr>
                <a:spLocks noChangeArrowheads="1"/>
              </p:cNvSpPr>
              <p:nvPr/>
            </p:nvSpPr>
            <p:spPr bwMode="auto">
              <a:xfrm>
                <a:off x="1304" y="2992"/>
                <a:ext cx="41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a:t>
                </a:r>
                <a:r>
                  <a:rPr lang="en-US" altLang="en-US" i="1">
                    <a:solidFill>
                      <a:srgbClr val="000000"/>
                    </a:solidFill>
                  </a:rPr>
                  <a:t>N</a:t>
                </a:r>
                <a:r>
                  <a:rPr lang="en-US" altLang="en-US">
                    <a:solidFill>
                      <a:srgbClr val="000000"/>
                    </a:solidFill>
                  </a:rPr>
                  <a:t> =</a:t>
                </a:r>
                <a:endParaRPr lang="en-US" altLang="en-US"/>
              </a:p>
            </p:txBody>
          </p:sp>
          <p:sp>
            <p:nvSpPr>
              <p:cNvPr id="37957" name="Rectangle 185">
                <a:extLst>
                  <a:ext uri="{FF2B5EF4-FFF2-40B4-BE49-F238E27FC236}">
                    <a16:creationId xmlns:a16="http://schemas.microsoft.com/office/drawing/2014/main" id="{5E58ED44-B3E5-C046-A57C-9A8F25DB6B98}"/>
                  </a:ext>
                </a:extLst>
              </p:cNvPr>
              <p:cNvSpPr>
                <a:spLocks noChangeArrowheads="1"/>
              </p:cNvSpPr>
              <p:nvPr/>
            </p:nvSpPr>
            <p:spPr bwMode="auto">
              <a:xfrm>
                <a:off x="2266" y="2856"/>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777777"/>
                    </a:solidFill>
                  </a:rPr>
                  <a:t>N</a:t>
                </a:r>
                <a:endParaRPr lang="en-US" altLang="en-US" i="1"/>
              </a:p>
            </p:txBody>
          </p:sp>
          <p:sp>
            <p:nvSpPr>
              <p:cNvPr id="37958" name="Rectangle 186">
                <a:extLst>
                  <a:ext uri="{FF2B5EF4-FFF2-40B4-BE49-F238E27FC236}">
                    <a16:creationId xmlns:a16="http://schemas.microsoft.com/office/drawing/2014/main" id="{D73C0663-6937-C34C-9257-30711CCFEAED}"/>
                  </a:ext>
                </a:extLst>
              </p:cNvPr>
              <p:cNvSpPr>
                <a:spLocks noChangeArrowheads="1"/>
              </p:cNvSpPr>
              <p:nvPr/>
            </p:nvSpPr>
            <p:spPr bwMode="auto">
              <a:xfrm>
                <a:off x="2410" y="2896"/>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777777"/>
                    </a:solidFill>
                  </a:rPr>
                  <a:t>A</a:t>
                </a:r>
                <a:endParaRPr lang="en-US" altLang="en-US"/>
              </a:p>
            </p:txBody>
          </p:sp>
          <p:sp>
            <p:nvSpPr>
              <p:cNvPr id="37959" name="Line 187">
                <a:extLst>
                  <a:ext uri="{FF2B5EF4-FFF2-40B4-BE49-F238E27FC236}">
                    <a16:creationId xmlns:a16="http://schemas.microsoft.com/office/drawing/2014/main" id="{31BAE7F8-EB8A-3A46-B41B-6244C5B8BE11}"/>
                  </a:ext>
                </a:extLst>
              </p:cNvPr>
              <p:cNvSpPr>
                <a:spLocks noChangeShapeType="1"/>
              </p:cNvSpPr>
              <p:nvPr/>
            </p:nvSpPr>
            <p:spPr bwMode="auto">
              <a:xfrm>
                <a:off x="2202" y="3136"/>
                <a:ext cx="44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60" name="Rectangle 188">
                <a:extLst>
                  <a:ext uri="{FF2B5EF4-FFF2-40B4-BE49-F238E27FC236}">
                    <a16:creationId xmlns:a16="http://schemas.microsoft.com/office/drawing/2014/main" id="{D2587959-BECC-964F-B80E-9F391D68FA36}"/>
                  </a:ext>
                </a:extLst>
              </p:cNvPr>
              <p:cNvSpPr>
                <a:spLocks noChangeArrowheads="1"/>
              </p:cNvSpPr>
              <p:nvPr/>
            </p:nvSpPr>
            <p:spPr bwMode="auto">
              <a:xfrm>
                <a:off x="2258" y="3144"/>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777777"/>
                    </a:solidFill>
                  </a:rPr>
                  <a:t>A</a:t>
                </a:r>
                <a:endParaRPr lang="en-US" altLang="en-US" i="1"/>
              </a:p>
            </p:txBody>
          </p:sp>
          <p:sp>
            <p:nvSpPr>
              <p:cNvPr id="37961" name="Rectangle 189">
                <a:extLst>
                  <a:ext uri="{FF2B5EF4-FFF2-40B4-BE49-F238E27FC236}">
                    <a16:creationId xmlns:a16="http://schemas.microsoft.com/office/drawing/2014/main" id="{5EE4E8E1-4278-354F-AAE3-4C2751D5CE78}"/>
                  </a:ext>
                </a:extLst>
              </p:cNvPr>
              <p:cNvSpPr>
                <a:spLocks noChangeArrowheads="1"/>
              </p:cNvSpPr>
              <p:nvPr/>
            </p:nvSpPr>
            <p:spPr bwMode="auto">
              <a:xfrm>
                <a:off x="2394" y="3184"/>
                <a:ext cx="24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777777"/>
                    </a:solidFill>
                  </a:rPr>
                  <a:t>Cu</a:t>
                </a:r>
                <a:endParaRPr lang="en-US" altLang="en-US"/>
              </a:p>
            </p:txBody>
          </p:sp>
          <p:sp>
            <p:nvSpPr>
              <p:cNvPr id="37962" name="Rectangle 190">
                <a:extLst>
                  <a:ext uri="{FF2B5EF4-FFF2-40B4-BE49-F238E27FC236}">
                    <a16:creationId xmlns:a16="http://schemas.microsoft.com/office/drawing/2014/main" id="{E6EC7470-39BB-7744-A84F-3F526EC07DE8}"/>
                  </a:ext>
                </a:extLst>
              </p:cNvPr>
              <p:cNvSpPr>
                <a:spLocks noChangeArrowheads="1"/>
              </p:cNvSpPr>
              <p:nvPr/>
            </p:nvSpPr>
            <p:spPr bwMode="auto">
              <a:xfrm>
                <a:off x="1794" y="2976"/>
                <a:ext cx="10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latin typeface="Symbol" pitchFamily="2" charset="2"/>
                  </a:rPr>
                  <a:t>r</a:t>
                </a:r>
                <a:endParaRPr lang="en-US" altLang="en-US"/>
              </a:p>
            </p:txBody>
          </p:sp>
          <p:sp>
            <p:nvSpPr>
              <p:cNvPr id="37963" name="Rectangle 191">
                <a:extLst>
                  <a:ext uri="{FF2B5EF4-FFF2-40B4-BE49-F238E27FC236}">
                    <a16:creationId xmlns:a16="http://schemas.microsoft.com/office/drawing/2014/main" id="{1FC48D7F-6940-D44F-AF97-C9BDB05B10ED}"/>
                  </a:ext>
                </a:extLst>
              </p:cNvPr>
              <p:cNvSpPr>
                <a:spLocks noChangeArrowheads="1"/>
              </p:cNvSpPr>
              <p:nvPr/>
            </p:nvSpPr>
            <p:spPr bwMode="auto">
              <a:xfrm>
                <a:off x="1898" y="2984"/>
                <a:ext cx="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latin typeface="Arial Rounded MT Bold" panose="020F0704030504030204" pitchFamily="34" charset="77"/>
                  </a:rPr>
                  <a:t> </a:t>
                </a:r>
                <a:endParaRPr lang="en-US" altLang="en-US"/>
              </a:p>
            </p:txBody>
          </p:sp>
          <p:sp>
            <p:nvSpPr>
              <p:cNvPr id="37964" name="Rectangle 192">
                <a:extLst>
                  <a:ext uri="{FF2B5EF4-FFF2-40B4-BE49-F238E27FC236}">
                    <a16:creationId xmlns:a16="http://schemas.microsoft.com/office/drawing/2014/main" id="{C091D2D2-D8C4-1B4D-9878-0A1C396EB31B}"/>
                  </a:ext>
                </a:extLst>
              </p:cNvPr>
              <p:cNvSpPr>
                <a:spLocks noChangeArrowheads="1"/>
              </p:cNvSpPr>
              <p:nvPr/>
            </p:nvSpPr>
            <p:spPr bwMode="auto">
              <a:xfrm>
                <a:off x="1946" y="2984"/>
                <a:ext cx="1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latin typeface="Arial Rounded MT Bold" panose="020F0704030504030204" pitchFamily="34" charset="77"/>
                  </a:rPr>
                  <a:t> </a:t>
                </a:r>
                <a:r>
                  <a:rPr lang="en-US" altLang="en-US">
                    <a:solidFill>
                      <a:srgbClr val="000000"/>
                    </a:solidFill>
                  </a:rPr>
                  <a:t>x</a:t>
                </a:r>
                <a:endParaRPr lang="en-US" altLang="en-US"/>
              </a:p>
            </p:txBody>
          </p:sp>
          <p:sp>
            <p:nvSpPr>
              <p:cNvPr id="37965" name="Rectangle 193">
                <a:extLst>
                  <a:ext uri="{FF2B5EF4-FFF2-40B4-BE49-F238E27FC236}">
                    <a16:creationId xmlns:a16="http://schemas.microsoft.com/office/drawing/2014/main" id="{6AFB3339-39A1-4A4E-8EE7-721B9D305749}"/>
                  </a:ext>
                </a:extLst>
              </p:cNvPr>
              <p:cNvSpPr>
                <a:spLocks noChangeArrowheads="1"/>
              </p:cNvSpPr>
              <p:nvPr/>
            </p:nvSpPr>
            <p:spPr bwMode="auto">
              <a:xfrm>
                <a:off x="2770" y="2976"/>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x </a:t>
                </a:r>
                <a:endParaRPr lang="en-US" altLang="en-US"/>
              </a:p>
            </p:txBody>
          </p:sp>
          <p:sp>
            <p:nvSpPr>
              <p:cNvPr id="37966" name="Rectangle 194">
                <a:extLst>
                  <a:ext uri="{FF2B5EF4-FFF2-40B4-BE49-F238E27FC236}">
                    <a16:creationId xmlns:a16="http://schemas.microsoft.com/office/drawing/2014/main" id="{F87844CF-F591-304B-ABEB-A6A984A0F81A}"/>
                  </a:ext>
                </a:extLst>
              </p:cNvPr>
              <p:cNvSpPr>
                <a:spLocks noChangeArrowheads="1"/>
              </p:cNvSpPr>
              <p:nvPr/>
            </p:nvSpPr>
            <p:spPr bwMode="auto">
              <a:xfrm>
                <a:off x="2922" y="2976"/>
                <a:ext cx="39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1 m</a:t>
                </a:r>
                <a:r>
                  <a:rPr lang="en-US" altLang="en-US" baseline="30000">
                    <a:solidFill>
                      <a:srgbClr val="000000"/>
                    </a:solidFill>
                  </a:rPr>
                  <a:t>3</a:t>
                </a:r>
                <a:endParaRPr lang="en-US" altLang="en-US"/>
              </a:p>
            </p:txBody>
          </p:sp>
          <p:sp>
            <p:nvSpPr>
              <p:cNvPr id="37967" name="Rectangle 195">
                <a:extLst>
                  <a:ext uri="{FF2B5EF4-FFF2-40B4-BE49-F238E27FC236}">
                    <a16:creationId xmlns:a16="http://schemas.microsoft.com/office/drawing/2014/main" id="{4BD2C2BD-DEA1-AA49-8D55-F7FF2EAE19C8}"/>
                  </a:ext>
                </a:extLst>
              </p:cNvPr>
              <p:cNvSpPr>
                <a:spLocks noChangeArrowheads="1"/>
              </p:cNvSpPr>
              <p:nvPr/>
            </p:nvSpPr>
            <p:spPr bwMode="auto">
              <a:xfrm>
                <a:off x="3202" y="2920"/>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7968" name="Rectangle 196">
                <a:extLst>
                  <a:ext uri="{FF2B5EF4-FFF2-40B4-BE49-F238E27FC236}">
                    <a16:creationId xmlns:a16="http://schemas.microsoft.com/office/drawing/2014/main" id="{3C9CC54B-4799-BD46-84EF-22CCF72C4EB2}"/>
                  </a:ext>
                </a:extLst>
              </p:cNvPr>
              <p:cNvSpPr>
                <a:spLocks noChangeArrowheads="1"/>
              </p:cNvSpPr>
              <p:nvPr/>
            </p:nvSpPr>
            <p:spPr bwMode="auto">
              <a:xfrm>
                <a:off x="3335" y="2976"/>
                <a:ext cx="14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8.0 x 10</a:t>
                </a:r>
                <a:r>
                  <a:rPr lang="en-US" altLang="en-US" baseline="30000">
                    <a:solidFill>
                      <a:srgbClr val="000000"/>
                    </a:solidFill>
                  </a:rPr>
                  <a:t>28</a:t>
                </a:r>
                <a:r>
                  <a:rPr lang="en-US" altLang="en-US">
                    <a:solidFill>
                      <a:srgbClr val="000000"/>
                    </a:solidFill>
                  </a:rPr>
                  <a:t> sites</a:t>
                </a:r>
                <a:endParaRPr lang="en-US" altLang="en-US"/>
              </a:p>
            </p:txBody>
          </p:sp>
          <p:sp>
            <p:nvSpPr>
              <p:cNvPr id="37969" name="Rectangle 197">
                <a:extLst>
                  <a:ext uri="{FF2B5EF4-FFF2-40B4-BE49-F238E27FC236}">
                    <a16:creationId xmlns:a16="http://schemas.microsoft.com/office/drawing/2014/main" id="{D606BFA5-7E9E-5C45-A7B3-55A88A6CB411}"/>
                  </a:ext>
                </a:extLst>
              </p:cNvPr>
              <p:cNvSpPr>
                <a:spLocks noChangeArrowheads="1"/>
              </p:cNvSpPr>
              <p:nvPr/>
            </p:nvSpPr>
            <p:spPr bwMode="auto">
              <a:xfrm>
                <a:off x="4234" y="2920"/>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7970" name="Rectangle 198">
                <a:extLst>
                  <a:ext uri="{FF2B5EF4-FFF2-40B4-BE49-F238E27FC236}">
                    <a16:creationId xmlns:a16="http://schemas.microsoft.com/office/drawing/2014/main" id="{8A51140C-24D9-CB45-812F-95A8B1FE6F28}"/>
                  </a:ext>
                </a:extLst>
              </p:cNvPr>
              <p:cNvSpPr>
                <a:spLocks noChangeArrowheads="1"/>
              </p:cNvSpPr>
              <p:nvPr/>
            </p:nvSpPr>
            <p:spPr bwMode="auto">
              <a:xfrm>
                <a:off x="4466" y="2976"/>
                <a:ext cx="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grpSp>
        <p:nvGrpSpPr>
          <p:cNvPr id="5" name="Group 222">
            <a:extLst>
              <a:ext uri="{FF2B5EF4-FFF2-40B4-BE49-F238E27FC236}">
                <a16:creationId xmlns:a16="http://schemas.microsoft.com/office/drawing/2014/main" id="{3C0D77B8-84E5-5F44-A815-6F776AC5D249}"/>
              </a:ext>
            </a:extLst>
          </p:cNvPr>
          <p:cNvGrpSpPr>
            <a:grpSpLocks/>
          </p:cNvGrpSpPr>
          <p:nvPr/>
        </p:nvGrpSpPr>
        <p:grpSpPr bwMode="auto">
          <a:xfrm>
            <a:off x="1812925" y="2882900"/>
            <a:ext cx="5710238" cy="1800225"/>
            <a:chOff x="1142" y="1816"/>
            <a:chExt cx="3597" cy="1134"/>
          </a:xfrm>
        </p:grpSpPr>
        <p:sp>
          <p:nvSpPr>
            <p:cNvPr id="37918" name="Rectangle 145">
              <a:extLst>
                <a:ext uri="{FF2B5EF4-FFF2-40B4-BE49-F238E27FC236}">
                  <a16:creationId xmlns:a16="http://schemas.microsoft.com/office/drawing/2014/main" id="{3DD67AC9-0CC4-D148-991D-150EBAC96DC8}"/>
                </a:ext>
              </a:extLst>
            </p:cNvPr>
            <p:cNvSpPr>
              <a:spLocks noChangeArrowheads="1"/>
            </p:cNvSpPr>
            <p:nvPr/>
          </p:nvSpPr>
          <p:spPr bwMode="auto">
            <a:xfrm>
              <a:off x="2832" y="2720"/>
              <a:ext cx="9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9900"/>
                  </a:solidFill>
                </a:rPr>
                <a:t>8.62 x 10</a:t>
              </a:r>
              <a:r>
                <a:rPr lang="en-US" altLang="en-US" baseline="30000">
                  <a:solidFill>
                    <a:srgbClr val="009900"/>
                  </a:solidFill>
                </a:rPr>
                <a:t>-5</a:t>
              </a:r>
              <a:endParaRPr lang="en-US" altLang="en-US"/>
            </a:p>
          </p:txBody>
        </p:sp>
        <p:sp>
          <p:nvSpPr>
            <p:cNvPr id="37919" name="Rectangle 147">
              <a:extLst>
                <a:ext uri="{FF2B5EF4-FFF2-40B4-BE49-F238E27FC236}">
                  <a16:creationId xmlns:a16="http://schemas.microsoft.com/office/drawing/2014/main" id="{42F5274A-19CB-BA4C-8F03-541A0449410F}"/>
                </a:ext>
              </a:extLst>
            </p:cNvPr>
            <p:cNvSpPr>
              <a:spLocks noChangeArrowheads="1"/>
            </p:cNvSpPr>
            <p:nvPr/>
          </p:nvSpPr>
          <p:spPr bwMode="auto">
            <a:xfrm>
              <a:off x="3832" y="2720"/>
              <a:ext cx="9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9900"/>
                  </a:solidFill>
                </a:rPr>
                <a:t>eV/atom-K</a:t>
              </a:r>
              <a:endParaRPr lang="en-US" altLang="en-US"/>
            </a:p>
          </p:txBody>
        </p:sp>
        <p:grpSp>
          <p:nvGrpSpPr>
            <p:cNvPr id="37920" name="Group 150">
              <a:extLst>
                <a:ext uri="{FF2B5EF4-FFF2-40B4-BE49-F238E27FC236}">
                  <a16:creationId xmlns:a16="http://schemas.microsoft.com/office/drawing/2014/main" id="{F603A1AE-2849-FB46-94BB-BBD330BB51C5}"/>
                </a:ext>
              </a:extLst>
            </p:cNvPr>
            <p:cNvGrpSpPr>
              <a:grpSpLocks/>
            </p:cNvGrpSpPr>
            <p:nvPr/>
          </p:nvGrpSpPr>
          <p:grpSpPr bwMode="auto">
            <a:xfrm>
              <a:off x="2488" y="1920"/>
              <a:ext cx="240" cy="112"/>
              <a:chOff x="2488" y="1920"/>
              <a:chExt cx="240" cy="112"/>
            </a:xfrm>
          </p:grpSpPr>
          <p:sp>
            <p:nvSpPr>
              <p:cNvPr id="37950" name="Freeform 148">
                <a:extLst>
                  <a:ext uri="{FF2B5EF4-FFF2-40B4-BE49-F238E27FC236}">
                    <a16:creationId xmlns:a16="http://schemas.microsoft.com/office/drawing/2014/main" id="{AF728148-43A6-194E-9B17-54314A1EEE5B}"/>
                  </a:ext>
                </a:extLst>
              </p:cNvPr>
              <p:cNvSpPr>
                <a:spLocks/>
              </p:cNvSpPr>
              <p:nvPr/>
            </p:nvSpPr>
            <p:spPr bwMode="auto">
              <a:xfrm>
                <a:off x="2488" y="1952"/>
                <a:ext cx="112" cy="80"/>
              </a:xfrm>
              <a:custGeom>
                <a:avLst/>
                <a:gdLst>
                  <a:gd name="T0" fmla="*/ 0 w 112"/>
                  <a:gd name="T1" fmla="*/ 80 h 80"/>
                  <a:gd name="T2" fmla="*/ 80 w 112"/>
                  <a:gd name="T3" fmla="*/ 0 h 80"/>
                  <a:gd name="T4" fmla="*/ 96 w 112"/>
                  <a:gd name="T5" fmla="*/ 40 h 80"/>
                  <a:gd name="T6" fmla="*/ 112 w 112"/>
                  <a:gd name="T7" fmla="*/ 72 h 80"/>
                  <a:gd name="T8" fmla="*/ 0 w 112"/>
                  <a:gd name="T9" fmla="*/ 80 h 80"/>
                  <a:gd name="T10" fmla="*/ 0 60000 65536"/>
                  <a:gd name="T11" fmla="*/ 0 60000 65536"/>
                  <a:gd name="T12" fmla="*/ 0 60000 65536"/>
                  <a:gd name="T13" fmla="*/ 0 60000 65536"/>
                  <a:gd name="T14" fmla="*/ 0 60000 65536"/>
                  <a:gd name="T15" fmla="*/ 0 w 112"/>
                  <a:gd name="T16" fmla="*/ 0 h 80"/>
                  <a:gd name="T17" fmla="*/ 112 w 112"/>
                  <a:gd name="T18" fmla="*/ 80 h 80"/>
                </a:gdLst>
                <a:ahLst/>
                <a:cxnLst>
                  <a:cxn ang="T10">
                    <a:pos x="T0" y="T1"/>
                  </a:cxn>
                  <a:cxn ang="T11">
                    <a:pos x="T2" y="T3"/>
                  </a:cxn>
                  <a:cxn ang="T12">
                    <a:pos x="T4" y="T5"/>
                  </a:cxn>
                  <a:cxn ang="T13">
                    <a:pos x="T6" y="T7"/>
                  </a:cxn>
                  <a:cxn ang="T14">
                    <a:pos x="T8" y="T9"/>
                  </a:cxn>
                </a:cxnLst>
                <a:rect l="T15" t="T16" r="T17" b="T18"/>
                <a:pathLst>
                  <a:path w="112" h="80">
                    <a:moveTo>
                      <a:pt x="0" y="80"/>
                    </a:moveTo>
                    <a:lnTo>
                      <a:pt x="80" y="0"/>
                    </a:lnTo>
                    <a:lnTo>
                      <a:pt x="96" y="40"/>
                    </a:lnTo>
                    <a:lnTo>
                      <a:pt x="112" y="72"/>
                    </a:lnTo>
                    <a:lnTo>
                      <a:pt x="0" y="80"/>
                    </a:lnTo>
                    <a:close/>
                  </a:path>
                </a:pathLst>
              </a:custGeom>
              <a:solidFill>
                <a:srgbClr val="990000"/>
              </a:solidFill>
              <a:ln w="12700">
                <a:solidFill>
                  <a:srgbClr val="99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7951" name="Line 149">
                <a:extLst>
                  <a:ext uri="{FF2B5EF4-FFF2-40B4-BE49-F238E27FC236}">
                    <a16:creationId xmlns:a16="http://schemas.microsoft.com/office/drawing/2014/main" id="{324B1EF4-2DEC-7149-94D9-3D590BC6D155}"/>
                  </a:ext>
                </a:extLst>
              </p:cNvPr>
              <p:cNvSpPr>
                <a:spLocks noChangeShapeType="1"/>
              </p:cNvSpPr>
              <p:nvPr/>
            </p:nvSpPr>
            <p:spPr bwMode="auto">
              <a:xfrm flipV="1">
                <a:off x="2584" y="1920"/>
                <a:ext cx="144" cy="72"/>
              </a:xfrm>
              <a:prstGeom prst="line">
                <a:avLst/>
              </a:prstGeom>
              <a:noFill/>
              <a:ln w="12700">
                <a:solidFill>
                  <a:srgbClr val="99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921" name="Group 153">
              <a:extLst>
                <a:ext uri="{FF2B5EF4-FFF2-40B4-BE49-F238E27FC236}">
                  <a16:creationId xmlns:a16="http://schemas.microsoft.com/office/drawing/2014/main" id="{E7FF3388-E36C-694D-9B9C-B73A96DF7A2E}"/>
                </a:ext>
              </a:extLst>
            </p:cNvPr>
            <p:cNvGrpSpPr>
              <a:grpSpLocks/>
            </p:cNvGrpSpPr>
            <p:nvPr/>
          </p:nvGrpSpPr>
          <p:grpSpPr bwMode="auto">
            <a:xfrm>
              <a:off x="2544" y="2480"/>
              <a:ext cx="240" cy="136"/>
              <a:chOff x="2544" y="2480"/>
              <a:chExt cx="240" cy="136"/>
            </a:xfrm>
          </p:grpSpPr>
          <p:sp>
            <p:nvSpPr>
              <p:cNvPr id="37948" name="Freeform 151">
                <a:extLst>
                  <a:ext uri="{FF2B5EF4-FFF2-40B4-BE49-F238E27FC236}">
                    <a16:creationId xmlns:a16="http://schemas.microsoft.com/office/drawing/2014/main" id="{D5DA1629-E96E-A54C-9057-1F166D80E64C}"/>
                  </a:ext>
                </a:extLst>
              </p:cNvPr>
              <p:cNvSpPr>
                <a:spLocks/>
              </p:cNvSpPr>
              <p:nvPr/>
            </p:nvSpPr>
            <p:spPr bwMode="auto">
              <a:xfrm>
                <a:off x="2544" y="2480"/>
                <a:ext cx="112" cy="88"/>
              </a:xfrm>
              <a:custGeom>
                <a:avLst/>
                <a:gdLst>
                  <a:gd name="T0" fmla="*/ 0 w 112"/>
                  <a:gd name="T1" fmla="*/ 0 h 88"/>
                  <a:gd name="T2" fmla="*/ 112 w 112"/>
                  <a:gd name="T3" fmla="*/ 16 h 88"/>
                  <a:gd name="T4" fmla="*/ 88 w 112"/>
                  <a:gd name="T5" fmla="*/ 48 h 88"/>
                  <a:gd name="T6" fmla="*/ 72 w 112"/>
                  <a:gd name="T7" fmla="*/ 88 h 88"/>
                  <a:gd name="T8" fmla="*/ 0 w 112"/>
                  <a:gd name="T9" fmla="*/ 0 h 88"/>
                  <a:gd name="T10" fmla="*/ 0 60000 65536"/>
                  <a:gd name="T11" fmla="*/ 0 60000 65536"/>
                  <a:gd name="T12" fmla="*/ 0 60000 65536"/>
                  <a:gd name="T13" fmla="*/ 0 60000 65536"/>
                  <a:gd name="T14" fmla="*/ 0 60000 65536"/>
                  <a:gd name="T15" fmla="*/ 0 w 112"/>
                  <a:gd name="T16" fmla="*/ 0 h 88"/>
                  <a:gd name="T17" fmla="*/ 112 w 112"/>
                  <a:gd name="T18" fmla="*/ 88 h 88"/>
                </a:gdLst>
                <a:ahLst/>
                <a:cxnLst>
                  <a:cxn ang="T10">
                    <a:pos x="T0" y="T1"/>
                  </a:cxn>
                  <a:cxn ang="T11">
                    <a:pos x="T2" y="T3"/>
                  </a:cxn>
                  <a:cxn ang="T12">
                    <a:pos x="T4" y="T5"/>
                  </a:cxn>
                  <a:cxn ang="T13">
                    <a:pos x="T6" y="T7"/>
                  </a:cxn>
                  <a:cxn ang="T14">
                    <a:pos x="T8" y="T9"/>
                  </a:cxn>
                </a:cxnLst>
                <a:rect l="T15" t="T16" r="T17" b="T18"/>
                <a:pathLst>
                  <a:path w="112" h="88">
                    <a:moveTo>
                      <a:pt x="0" y="0"/>
                    </a:moveTo>
                    <a:lnTo>
                      <a:pt x="112" y="16"/>
                    </a:lnTo>
                    <a:lnTo>
                      <a:pt x="88" y="48"/>
                    </a:lnTo>
                    <a:lnTo>
                      <a:pt x="72" y="88"/>
                    </a:lnTo>
                    <a:lnTo>
                      <a:pt x="0" y="0"/>
                    </a:lnTo>
                    <a:close/>
                  </a:path>
                </a:pathLst>
              </a:custGeom>
              <a:solidFill>
                <a:srgbClr val="CCCC00"/>
              </a:solidFill>
              <a:ln w="12700">
                <a:solidFill>
                  <a:srgbClr val="CCCC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7949" name="Line 152">
                <a:extLst>
                  <a:ext uri="{FF2B5EF4-FFF2-40B4-BE49-F238E27FC236}">
                    <a16:creationId xmlns:a16="http://schemas.microsoft.com/office/drawing/2014/main" id="{13747779-2F09-C046-8B55-47CF8F66A793}"/>
                  </a:ext>
                </a:extLst>
              </p:cNvPr>
              <p:cNvSpPr>
                <a:spLocks noChangeShapeType="1"/>
              </p:cNvSpPr>
              <p:nvPr/>
            </p:nvSpPr>
            <p:spPr bwMode="auto">
              <a:xfrm>
                <a:off x="2632" y="2528"/>
                <a:ext cx="152" cy="88"/>
              </a:xfrm>
              <a:prstGeom prst="line">
                <a:avLst/>
              </a:prstGeom>
              <a:noFill/>
              <a:ln w="12700">
                <a:solidFill>
                  <a:srgbClr val="CC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922" name="Group 156">
              <a:extLst>
                <a:ext uri="{FF2B5EF4-FFF2-40B4-BE49-F238E27FC236}">
                  <a16:creationId xmlns:a16="http://schemas.microsoft.com/office/drawing/2014/main" id="{09DA9A9B-3714-7A4F-91B4-637F46F5718B}"/>
                </a:ext>
              </a:extLst>
            </p:cNvPr>
            <p:cNvGrpSpPr>
              <a:grpSpLocks/>
            </p:cNvGrpSpPr>
            <p:nvPr/>
          </p:nvGrpSpPr>
          <p:grpSpPr bwMode="auto">
            <a:xfrm>
              <a:off x="2376" y="2536"/>
              <a:ext cx="432" cy="312"/>
              <a:chOff x="2376" y="2536"/>
              <a:chExt cx="432" cy="312"/>
            </a:xfrm>
          </p:grpSpPr>
          <p:sp>
            <p:nvSpPr>
              <p:cNvPr id="37946" name="Freeform 154">
                <a:extLst>
                  <a:ext uri="{FF2B5EF4-FFF2-40B4-BE49-F238E27FC236}">
                    <a16:creationId xmlns:a16="http://schemas.microsoft.com/office/drawing/2014/main" id="{483334D8-B06A-7E4B-9861-514B8A710C12}"/>
                  </a:ext>
                </a:extLst>
              </p:cNvPr>
              <p:cNvSpPr>
                <a:spLocks/>
              </p:cNvSpPr>
              <p:nvPr/>
            </p:nvSpPr>
            <p:spPr bwMode="auto">
              <a:xfrm>
                <a:off x="2376" y="2536"/>
                <a:ext cx="104" cy="96"/>
              </a:xfrm>
              <a:custGeom>
                <a:avLst/>
                <a:gdLst>
                  <a:gd name="T0" fmla="*/ 0 w 104"/>
                  <a:gd name="T1" fmla="*/ 0 h 96"/>
                  <a:gd name="T2" fmla="*/ 104 w 104"/>
                  <a:gd name="T3" fmla="*/ 24 h 96"/>
                  <a:gd name="T4" fmla="*/ 88 w 104"/>
                  <a:gd name="T5" fmla="*/ 64 h 96"/>
                  <a:gd name="T6" fmla="*/ 64 w 104"/>
                  <a:gd name="T7" fmla="*/ 96 h 96"/>
                  <a:gd name="T8" fmla="*/ 0 w 104"/>
                  <a:gd name="T9" fmla="*/ 0 h 96"/>
                  <a:gd name="T10" fmla="*/ 0 60000 65536"/>
                  <a:gd name="T11" fmla="*/ 0 60000 65536"/>
                  <a:gd name="T12" fmla="*/ 0 60000 65536"/>
                  <a:gd name="T13" fmla="*/ 0 60000 65536"/>
                  <a:gd name="T14" fmla="*/ 0 60000 65536"/>
                  <a:gd name="T15" fmla="*/ 0 w 104"/>
                  <a:gd name="T16" fmla="*/ 0 h 96"/>
                  <a:gd name="T17" fmla="*/ 104 w 104"/>
                  <a:gd name="T18" fmla="*/ 96 h 96"/>
                </a:gdLst>
                <a:ahLst/>
                <a:cxnLst>
                  <a:cxn ang="T10">
                    <a:pos x="T0" y="T1"/>
                  </a:cxn>
                  <a:cxn ang="T11">
                    <a:pos x="T2" y="T3"/>
                  </a:cxn>
                  <a:cxn ang="T12">
                    <a:pos x="T4" y="T5"/>
                  </a:cxn>
                  <a:cxn ang="T13">
                    <a:pos x="T6" y="T7"/>
                  </a:cxn>
                  <a:cxn ang="T14">
                    <a:pos x="T8" y="T9"/>
                  </a:cxn>
                </a:cxnLst>
                <a:rect l="T15" t="T16" r="T17" b="T18"/>
                <a:pathLst>
                  <a:path w="104" h="96">
                    <a:moveTo>
                      <a:pt x="0" y="0"/>
                    </a:moveTo>
                    <a:lnTo>
                      <a:pt x="104" y="24"/>
                    </a:lnTo>
                    <a:lnTo>
                      <a:pt x="88" y="64"/>
                    </a:lnTo>
                    <a:lnTo>
                      <a:pt x="64" y="96"/>
                    </a:lnTo>
                    <a:lnTo>
                      <a:pt x="0" y="0"/>
                    </a:lnTo>
                    <a:close/>
                  </a:path>
                </a:pathLst>
              </a:custGeom>
              <a:solidFill>
                <a:srgbClr val="009900"/>
              </a:solidFill>
              <a:ln w="12700">
                <a:solidFill>
                  <a:srgbClr val="0099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7947" name="Line 155">
                <a:extLst>
                  <a:ext uri="{FF2B5EF4-FFF2-40B4-BE49-F238E27FC236}">
                    <a16:creationId xmlns:a16="http://schemas.microsoft.com/office/drawing/2014/main" id="{4048442C-B9BE-5041-8D95-ECE210BD8339}"/>
                  </a:ext>
                </a:extLst>
              </p:cNvPr>
              <p:cNvSpPr>
                <a:spLocks noChangeShapeType="1"/>
              </p:cNvSpPr>
              <p:nvPr/>
            </p:nvSpPr>
            <p:spPr bwMode="auto">
              <a:xfrm>
                <a:off x="2464" y="2600"/>
                <a:ext cx="344" cy="248"/>
              </a:xfrm>
              <a:prstGeom prst="line">
                <a:avLst/>
              </a:prstGeom>
              <a:noFill/>
              <a:ln w="127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7923" name="Rectangle 157">
              <a:extLst>
                <a:ext uri="{FF2B5EF4-FFF2-40B4-BE49-F238E27FC236}">
                  <a16:creationId xmlns:a16="http://schemas.microsoft.com/office/drawing/2014/main" id="{0546C506-2AAF-CE4B-876C-02A4010B61B4}"/>
                </a:ext>
              </a:extLst>
            </p:cNvPr>
            <p:cNvSpPr>
              <a:spLocks noChangeArrowheads="1"/>
            </p:cNvSpPr>
            <p:nvPr/>
          </p:nvSpPr>
          <p:spPr bwMode="auto">
            <a:xfrm>
              <a:off x="2776" y="1816"/>
              <a:ext cx="103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990000"/>
                  </a:solidFill>
                </a:rPr>
                <a:t>0.9 eV/atom</a:t>
              </a:r>
              <a:endParaRPr lang="en-US" altLang="en-US"/>
            </a:p>
          </p:txBody>
        </p:sp>
        <p:sp>
          <p:nvSpPr>
            <p:cNvPr id="37924" name="Rectangle 158">
              <a:extLst>
                <a:ext uri="{FF2B5EF4-FFF2-40B4-BE49-F238E27FC236}">
                  <a16:creationId xmlns:a16="http://schemas.microsoft.com/office/drawing/2014/main" id="{73AF34B5-18B3-E644-912D-46A4BC11CD40}"/>
                </a:ext>
              </a:extLst>
            </p:cNvPr>
            <p:cNvSpPr>
              <a:spLocks noChangeArrowheads="1"/>
            </p:cNvSpPr>
            <p:nvPr/>
          </p:nvSpPr>
          <p:spPr bwMode="auto">
            <a:xfrm>
              <a:off x="2800" y="2488"/>
              <a:ext cx="55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CCCC00"/>
                  </a:solidFill>
                </a:rPr>
                <a:t>1273K</a:t>
              </a:r>
              <a:endParaRPr lang="en-US" altLang="en-US"/>
            </a:p>
          </p:txBody>
        </p:sp>
        <p:sp>
          <p:nvSpPr>
            <p:cNvPr id="37925" name="Line 159">
              <a:extLst>
                <a:ext uri="{FF2B5EF4-FFF2-40B4-BE49-F238E27FC236}">
                  <a16:creationId xmlns:a16="http://schemas.microsoft.com/office/drawing/2014/main" id="{04B797B8-F265-5142-8238-AB56F644D0F3}"/>
                </a:ext>
              </a:extLst>
            </p:cNvPr>
            <p:cNvSpPr>
              <a:spLocks noChangeShapeType="1"/>
            </p:cNvSpPr>
            <p:nvPr/>
          </p:nvSpPr>
          <p:spPr bwMode="auto">
            <a:xfrm>
              <a:off x="1142" y="2308"/>
              <a:ext cx="30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6" name="Line 160">
              <a:extLst>
                <a:ext uri="{FF2B5EF4-FFF2-40B4-BE49-F238E27FC236}">
                  <a16:creationId xmlns:a16="http://schemas.microsoft.com/office/drawing/2014/main" id="{A7AF18AD-91FD-8743-ACF6-DDEFF45FE225}"/>
                </a:ext>
              </a:extLst>
            </p:cNvPr>
            <p:cNvSpPr>
              <a:spLocks noChangeShapeType="1"/>
            </p:cNvSpPr>
            <p:nvPr/>
          </p:nvSpPr>
          <p:spPr bwMode="auto">
            <a:xfrm>
              <a:off x="2208" y="2288"/>
              <a:ext cx="47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27" name="Rectangle 161">
              <a:extLst>
                <a:ext uri="{FF2B5EF4-FFF2-40B4-BE49-F238E27FC236}">
                  <a16:creationId xmlns:a16="http://schemas.microsoft.com/office/drawing/2014/main" id="{F9E716A9-B682-054F-9098-444327208939}"/>
                </a:ext>
              </a:extLst>
            </p:cNvPr>
            <p:cNvSpPr>
              <a:spLocks noChangeArrowheads="1"/>
            </p:cNvSpPr>
            <p:nvPr/>
          </p:nvSpPr>
          <p:spPr bwMode="auto">
            <a:xfrm>
              <a:off x="2096" y="2064"/>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ç </a:t>
              </a:r>
              <a:endParaRPr lang="en-US" altLang="en-US"/>
            </a:p>
          </p:txBody>
        </p:sp>
        <p:sp>
          <p:nvSpPr>
            <p:cNvPr id="37928" name="Rectangle 162">
              <a:extLst>
                <a:ext uri="{FF2B5EF4-FFF2-40B4-BE49-F238E27FC236}">
                  <a16:creationId xmlns:a16="http://schemas.microsoft.com/office/drawing/2014/main" id="{9A251AEB-B9DB-9242-A479-18247E1531A6}"/>
                </a:ext>
              </a:extLst>
            </p:cNvPr>
            <p:cNvSpPr>
              <a:spLocks noChangeArrowheads="1"/>
            </p:cNvSpPr>
            <p:nvPr/>
          </p:nvSpPr>
          <p:spPr bwMode="auto">
            <a:xfrm>
              <a:off x="2696" y="2064"/>
              <a:ext cx="5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dirty="0">
                  <a:solidFill>
                    <a:srgbClr val="000000"/>
                  </a:solidFill>
                  <a:latin typeface="Symbol" pitchFamily="2" charset="2"/>
                </a:rPr>
                <a:t> </a:t>
              </a:r>
              <a:endParaRPr lang="en-US" altLang="en-US" dirty="0"/>
            </a:p>
          </p:txBody>
        </p:sp>
        <p:sp>
          <p:nvSpPr>
            <p:cNvPr id="37929" name="Rectangle 163">
              <a:extLst>
                <a:ext uri="{FF2B5EF4-FFF2-40B4-BE49-F238E27FC236}">
                  <a16:creationId xmlns:a16="http://schemas.microsoft.com/office/drawing/2014/main" id="{45AAE7A8-9A0C-294D-A111-45481548E463}"/>
                </a:ext>
              </a:extLst>
            </p:cNvPr>
            <p:cNvSpPr>
              <a:spLocks noChangeArrowheads="1"/>
            </p:cNvSpPr>
            <p:nvPr/>
          </p:nvSpPr>
          <p:spPr bwMode="auto">
            <a:xfrm>
              <a:off x="1144" y="2008"/>
              <a:ext cx="16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003399"/>
                  </a:solidFill>
                </a:rPr>
                <a:t>N</a:t>
              </a:r>
              <a:endParaRPr lang="en-US" altLang="en-US" i="1"/>
            </a:p>
          </p:txBody>
        </p:sp>
        <p:sp>
          <p:nvSpPr>
            <p:cNvPr id="37930" name="Rectangle 164">
              <a:extLst>
                <a:ext uri="{FF2B5EF4-FFF2-40B4-BE49-F238E27FC236}">
                  <a16:creationId xmlns:a16="http://schemas.microsoft.com/office/drawing/2014/main" id="{77388F0A-005C-DF41-BB3A-8B954E559893}"/>
                </a:ext>
              </a:extLst>
            </p:cNvPr>
            <p:cNvSpPr>
              <a:spLocks noChangeArrowheads="1"/>
            </p:cNvSpPr>
            <p:nvPr/>
          </p:nvSpPr>
          <p:spPr bwMode="auto">
            <a:xfrm>
              <a:off x="1304" y="208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3399"/>
                  </a:solidFill>
                </a:rPr>
                <a:t>v</a:t>
              </a:r>
              <a:endParaRPr lang="en-US" altLang="en-US" i="1"/>
            </a:p>
          </p:txBody>
        </p:sp>
        <p:sp>
          <p:nvSpPr>
            <p:cNvPr id="37931" name="Rectangle 165">
              <a:extLst>
                <a:ext uri="{FF2B5EF4-FFF2-40B4-BE49-F238E27FC236}">
                  <a16:creationId xmlns:a16="http://schemas.microsoft.com/office/drawing/2014/main" id="{4CB447BF-5230-5547-81C5-BDF4309A98BE}"/>
                </a:ext>
              </a:extLst>
            </p:cNvPr>
            <p:cNvSpPr>
              <a:spLocks noChangeArrowheads="1"/>
            </p:cNvSpPr>
            <p:nvPr/>
          </p:nvSpPr>
          <p:spPr bwMode="auto">
            <a:xfrm>
              <a:off x="1224" y="2328"/>
              <a:ext cx="16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000000"/>
                  </a:solidFill>
                </a:rPr>
                <a:t>N</a:t>
              </a:r>
              <a:endParaRPr lang="en-US" altLang="en-US" i="1"/>
            </a:p>
          </p:txBody>
        </p:sp>
        <p:sp>
          <p:nvSpPr>
            <p:cNvPr id="37932" name="Rectangle 166">
              <a:extLst>
                <a:ext uri="{FF2B5EF4-FFF2-40B4-BE49-F238E27FC236}">
                  <a16:creationId xmlns:a16="http://schemas.microsoft.com/office/drawing/2014/main" id="{63FDE83D-EA74-5540-AC13-3B3CFC608908}"/>
                </a:ext>
              </a:extLst>
            </p:cNvPr>
            <p:cNvSpPr>
              <a:spLocks noChangeArrowheads="1"/>
            </p:cNvSpPr>
            <p:nvPr/>
          </p:nvSpPr>
          <p:spPr bwMode="auto">
            <a:xfrm>
              <a:off x="1520" y="2112"/>
              <a:ext cx="12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a:t>
              </a:r>
              <a:endParaRPr lang="en-US" altLang="en-US"/>
            </a:p>
          </p:txBody>
        </p:sp>
        <p:sp>
          <p:nvSpPr>
            <p:cNvPr id="37933" name="Rectangle 167">
              <a:extLst>
                <a:ext uri="{FF2B5EF4-FFF2-40B4-BE49-F238E27FC236}">
                  <a16:creationId xmlns:a16="http://schemas.microsoft.com/office/drawing/2014/main" id="{771C523B-3997-A44B-B7DE-3C6D4814E70D}"/>
                </a:ext>
              </a:extLst>
            </p:cNvPr>
            <p:cNvSpPr>
              <a:spLocks noChangeArrowheads="1"/>
            </p:cNvSpPr>
            <p:nvPr/>
          </p:nvSpPr>
          <p:spPr bwMode="auto">
            <a:xfrm>
              <a:off x="1696" y="2152"/>
              <a:ext cx="36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rPr>
                <a:t>exp</a:t>
              </a:r>
              <a:endParaRPr lang="en-US" altLang="en-US"/>
            </a:p>
          </p:txBody>
        </p:sp>
        <p:sp>
          <p:nvSpPr>
            <p:cNvPr id="37934" name="Rectangle 168">
              <a:extLst>
                <a:ext uri="{FF2B5EF4-FFF2-40B4-BE49-F238E27FC236}">
                  <a16:creationId xmlns:a16="http://schemas.microsoft.com/office/drawing/2014/main" id="{F47845B6-8731-7B48-AEA7-2FC3EB61DBAB}"/>
                </a:ext>
              </a:extLst>
            </p:cNvPr>
            <p:cNvSpPr>
              <a:spLocks noChangeArrowheads="1"/>
            </p:cNvSpPr>
            <p:nvPr/>
          </p:nvSpPr>
          <p:spPr bwMode="auto">
            <a:xfrm>
              <a:off x="2216" y="1981"/>
              <a:ext cx="12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a:t>
              </a:r>
              <a:endParaRPr lang="en-US" altLang="en-US"/>
            </a:p>
          </p:txBody>
        </p:sp>
        <p:sp>
          <p:nvSpPr>
            <p:cNvPr id="37935" name="Rectangle 169">
              <a:extLst>
                <a:ext uri="{FF2B5EF4-FFF2-40B4-BE49-F238E27FC236}">
                  <a16:creationId xmlns:a16="http://schemas.microsoft.com/office/drawing/2014/main" id="{43C5C26D-773A-9F4D-836F-DE26190B8332}"/>
                </a:ext>
              </a:extLst>
            </p:cNvPr>
            <p:cNvSpPr>
              <a:spLocks noChangeArrowheads="1"/>
            </p:cNvSpPr>
            <p:nvPr/>
          </p:nvSpPr>
          <p:spPr bwMode="auto">
            <a:xfrm>
              <a:off x="2344" y="2008"/>
              <a:ext cx="17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990000"/>
                  </a:solidFill>
                </a:rPr>
                <a:t>Q</a:t>
              </a:r>
              <a:endParaRPr lang="en-US" altLang="en-US" i="1"/>
            </a:p>
          </p:txBody>
        </p:sp>
        <p:sp>
          <p:nvSpPr>
            <p:cNvPr id="37936" name="Rectangle 170">
              <a:extLst>
                <a:ext uri="{FF2B5EF4-FFF2-40B4-BE49-F238E27FC236}">
                  <a16:creationId xmlns:a16="http://schemas.microsoft.com/office/drawing/2014/main" id="{BBC2E954-8107-AE40-9C9D-D2D3AA21F71B}"/>
                </a:ext>
              </a:extLst>
            </p:cNvPr>
            <p:cNvSpPr>
              <a:spLocks noChangeArrowheads="1"/>
            </p:cNvSpPr>
            <p:nvPr/>
          </p:nvSpPr>
          <p:spPr bwMode="auto">
            <a:xfrm>
              <a:off x="2528" y="2088"/>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990000"/>
                  </a:solidFill>
                </a:rPr>
                <a:t>v</a:t>
              </a:r>
              <a:endParaRPr lang="en-US" altLang="en-US" i="1"/>
            </a:p>
          </p:txBody>
        </p:sp>
        <p:sp>
          <p:nvSpPr>
            <p:cNvPr id="37937" name="Rectangle 171">
              <a:extLst>
                <a:ext uri="{FF2B5EF4-FFF2-40B4-BE49-F238E27FC236}">
                  <a16:creationId xmlns:a16="http://schemas.microsoft.com/office/drawing/2014/main" id="{E94E3836-79CD-C349-A795-29343B0C8AC3}"/>
                </a:ext>
              </a:extLst>
            </p:cNvPr>
            <p:cNvSpPr>
              <a:spLocks noChangeArrowheads="1"/>
            </p:cNvSpPr>
            <p:nvPr/>
          </p:nvSpPr>
          <p:spPr bwMode="auto">
            <a:xfrm>
              <a:off x="2304" y="2328"/>
              <a:ext cx="11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009900"/>
                  </a:solidFill>
                </a:rPr>
                <a:t>k</a:t>
              </a:r>
              <a:endParaRPr lang="en-US" altLang="en-US" i="1"/>
            </a:p>
          </p:txBody>
        </p:sp>
        <p:sp>
          <p:nvSpPr>
            <p:cNvPr id="37938" name="Rectangle 172">
              <a:extLst>
                <a:ext uri="{FF2B5EF4-FFF2-40B4-BE49-F238E27FC236}">
                  <a16:creationId xmlns:a16="http://schemas.microsoft.com/office/drawing/2014/main" id="{AA2E3C35-CA4C-B34A-825B-CC0DB25D5A51}"/>
                </a:ext>
              </a:extLst>
            </p:cNvPr>
            <p:cNvSpPr>
              <a:spLocks noChangeArrowheads="1"/>
            </p:cNvSpPr>
            <p:nvPr/>
          </p:nvSpPr>
          <p:spPr bwMode="auto">
            <a:xfrm>
              <a:off x="2432" y="2328"/>
              <a:ext cx="13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i="1">
                  <a:solidFill>
                    <a:srgbClr val="CCCC00"/>
                  </a:solidFill>
                </a:rPr>
                <a:t>T</a:t>
              </a:r>
              <a:endParaRPr lang="en-US" altLang="en-US" i="1"/>
            </a:p>
          </p:txBody>
        </p:sp>
        <p:sp>
          <p:nvSpPr>
            <p:cNvPr id="37939" name="Rectangle 173">
              <a:extLst>
                <a:ext uri="{FF2B5EF4-FFF2-40B4-BE49-F238E27FC236}">
                  <a16:creationId xmlns:a16="http://schemas.microsoft.com/office/drawing/2014/main" id="{F9CCCC57-4742-9242-B096-A4121828C255}"/>
                </a:ext>
              </a:extLst>
            </p:cNvPr>
            <p:cNvSpPr>
              <a:spLocks noChangeArrowheads="1"/>
            </p:cNvSpPr>
            <p:nvPr/>
          </p:nvSpPr>
          <p:spPr bwMode="auto">
            <a:xfrm>
              <a:off x="2096" y="1920"/>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æ </a:t>
              </a:r>
              <a:endParaRPr lang="en-US" altLang="en-US"/>
            </a:p>
          </p:txBody>
        </p:sp>
        <p:sp>
          <p:nvSpPr>
            <p:cNvPr id="37940" name="Rectangle 174">
              <a:extLst>
                <a:ext uri="{FF2B5EF4-FFF2-40B4-BE49-F238E27FC236}">
                  <a16:creationId xmlns:a16="http://schemas.microsoft.com/office/drawing/2014/main" id="{D27D3040-E5FD-CF42-9574-86EF6495B520}"/>
                </a:ext>
              </a:extLst>
            </p:cNvPr>
            <p:cNvSpPr>
              <a:spLocks noChangeArrowheads="1"/>
            </p:cNvSpPr>
            <p:nvPr/>
          </p:nvSpPr>
          <p:spPr bwMode="auto">
            <a:xfrm>
              <a:off x="2096" y="2272"/>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è </a:t>
              </a:r>
              <a:endParaRPr lang="en-US" altLang="en-US"/>
            </a:p>
          </p:txBody>
        </p:sp>
        <p:sp>
          <p:nvSpPr>
            <p:cNvPr id="37941" name="Rectangle 175">
              <a:extLst>
                <a:ext uri="{FF2B5EF4-FFF2-40B4-BE49-F238E27FC236}">
                  <a16:creationId xmlns:a16="http://schemas.microsoft.com/office/drawing/2014/main" id="{71E741BD-6FCC-D644-A286-AF07F1E6A927}"/>
                </a:ext>
              </a:extLst>
            </p:cNvPr>
            <p:cNvSpPr>
              <a:spLocks noChangeArrowheads="1"/>
            </p:cNvSpPr>
            <p:nvPr/>
          </p:nvSpPr>
          <p:spPr bwMode="auto">
            <a:xfrm>
              <a:off x="2096" y="2144"/>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ç </a:t>
              </a:r>
              <a:endParaRPr lang="en-US" altLang="en-US"/>
            </a:p>
          </p:txBody>
        </p:sp>
        <p:sp>
          <p:nvSpPr>
            <p:cNvPr id="37942" name="Rectangle 176">
              <a:extLst>
                <a:ext uri="{FF2B5EF4-FFF2-40B4-BE49-F238E27FC236}">
                  <a16:creationId xmlns:a16="http://schemas.microsoft.com/office/drawing/2014/main" id="{3B2C7E32-3459-E047-BD13-E2EBB2785F45}"/>
                </a:ext>
              </a:extLst>
            </p:cNvPr>
            <p:cNvSpPr>
              <a:spLocks noChangeArrowheads="1"/>
            </p:cNvSpPr>
            <p:nvPr/>
          </p:nvSpPr>
          <p:spPr bwMode="auto">
            <a:xfrm>
              <a:off x="2696" y="1920"/>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ö </a:t>
              </a:r>
              <a:endParaRPr lang="en-US" altLang="en-US"/>
            </a:p>
          </p:txBody>
        </p:sp>
        <p:sp>
          <p:nvSpPr>
            <p:cNvPr id="37943" name="Rectangle 177">
              <a:extLst>
                <a:ext uri="{FF2B5EF4-FFF2-40B4-BE49-F238E27FC236}">
                  <a16:creationId xmlns:a16="http://schemas.microsoft.com/office/drawing/2014/main" id="{13EDC5A9-5A00-7441-8C9F-912FD695B186}"/>
                </a:ext>
              </a:extLst>
            </p:cNvPr>
            <p:cNvSpPr>
              <a:spLocks noChangeArrowheads="1"/>
            </p:cNvSpPr>
            <p:nvPr/>
          </p:nvSpPr>
          <p:spPr bwMode="auto">
            <a:xfrm>
              <a:off x="2696" y="2272"/>
              <a:ext cx="14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00"/>
                  </a:solidFill>
                  <a:latin typeface="Symbol" pitchFamily="2" charset="2"/>
                </a:rPr>
                <a:t>ø </a:t>
              </a:r>
              <a:endParaRPr lang="en-US" altLang="en-US"/>
            </a:p>
          </p:txBody>
        </p:sp>
        <p:sp>
          <p:nvSpPr>
            <p:cNvPr id="37944" name="Rectangle 178">
              <a:extLst>
                <a:ext uri="{FF2B5EF4-FFF2-40B4-BE49-F238E27FC236}">
                  <a16:creationId xmlns:a16="http://schemas.microsoft.com/office/drawing/2014/main" id="{95805DC5-21F9-F249-958E-A57A848ADD90}"/>
                </a:ext>
              </a:extLst>
            </p:cNvPr>
            <p:cNvSpPr>
              <a:spLocks noChangeArrowheads="1"/>
            </p:cNvSpPr>
            <p:nvPr/>
          </p:nvSpPr>
          <p:spPr bwMode="auto">
            <a:xfrm>
              <a:off x="2696" y="2144"/>
              <a:ext cx="5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dirty="0">
                  <a:solidFill>
                    <a:srgbClr val="000000"/>
                  </a:solidFill>
                  <a:latin typeface="Symbol" pitchFamily="2" charset="2"/>
                </a:rPr>
                <a:t> </a:t>
              </a:r>
              <a:endParaRPr lang="en-US" altLang="en-US" dirty="0"/>
            </a:p>
          </p:txBody>
        </p:sp>
        <p:sp>
          <p:nvSpPr>
            <p:cNvPr id="37945" name="Rectangle 201">
              <a:extLst>
                <a:ext uri="{FF2B5EF4-FFF2-40B4-BE49-F238E27FC236}">
                  <a16:creationId xmlns:a16="http://schemas.microsoft.com/office/drawing/2014/main" id="{085D198F-37E7-1B48-BBB9-F47DF1EF68A1}"/>
                </a:ext>
              </a:extLst>
            </p:cNvPr>
            <p:cNvSpPr>
              <a:spLocks noChangeArrowheads="1"/>
            </p:cNvSpPr>
            <p:nvPr/>
          </p:nvSpPr>
          <p:spPr bwMode="auto">
            <a:xfrm>
              <a:off x="3144" y="2151"/>
              <a:ext cx="112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dirty="0">
                  <a:solidFill>
                    <a:srgbClr val="000000"/>
                  </a:solidFill>
                </a:rPr>
                <a:t>= 2.7 x 10</a:t>
              </a:r>
              <a:r>
                <a:rPr lang="en-US" altLang="en-US" sz="2800" baseline="30000" dirty="0">
                  <a:solidFill>
                    <a:srgbClr val="000000"/>
                  </a:solidFill>
                </a:rPr>
                <a:t>-4</a:t>
              </a:r>
              <a:endParaRPr lang="en-US" altLang="en-US" dirty="0"/>
            </a:p>
          </p:txBody>
        </p:sp>
      </p:grpSp>
      <p:sp>
        <p:nvSpPr>
          <p:cNvPr id="37911" name="Rectangle 209">
            <a:extLst>
              <a:ext uri="{FF2B5EF4-FFF2-40B4-BE49-F238E27FC236}">
                <a16:creationId xmlns:a16="http://schemas.microsoft.com/office/drawing/2014/main" id="{2C862F09-77E8-204C-A7CE-FB1D5EEA1AFC}"/>
              </a:ext>
            </a:extLst>
          </p:cNvPr>
          <p:cNvSpPr>
            <a:spLocks noChangeArrowheads="1"/>
          </p:cNvSpPr>
          <p:nvPr/>
        </p:nvSpPr>
        <p:spPr bwMode="auto">
          <a:xfrm>
            <a:off x="1284288" y="5976938"/>
            <a:ext cx="841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3399"/>
                </a:solidFill>
              </a:rPr>
              <a:t> </a:t>
            </a:r>
            <a:endParaRPr lang="en-US" altLang="en-US"/>
          </a:p>
        </p:txBody>
      </p:sp>
      <p:grpSp>
        <p:nvGrpSpPr>
          <p:cNvPr id="9" name="Group 219">
            <a:extLst>
              <a:ext uri="{FF2B5EF4-FFF2-40B4-BE49-F238E27FC236}">
                <a16:creationId xmlns:a16="http://schemas.microsoft.com/office/drawing/2014/main" id="{445B27C4-66E5-A247-8B40-2F318B22EF5B}"/>
              </a:ext>
            </a:extLst>
          </p:cNvPr>
          <p:cNvGrpSpPr>
            <a:grpSpLocks/>
          </p:cNvGrpSpPr>
          <p:nvPr/>
        </p:nvGrpSpPr>
        <p:grpSpPr bwMode="auto">
          <a:xfrm>
            <a:off x="547688" y="5510213"/>
            <a:ext cx="7932737" cy="895350"/>
            <a:chOff x="345" y="3471"/>
            <a:chExt cx="4997" cy="564"/>
          </a:xfrm>
        </p:grpSpPr>
        <p:sp>
          <p:nvSpPr>
            <p:cNvPr id="37913" name="Rectangle 8">
              <a:extLst>
                <a:ext uri="{FF2B5EF4-FFF2-40B4-BE49-F238E27FC236}">
                  <a16:creationId xmlns:a16="http://schemas.microsoft.com/office/drawing/2014/main" id="{F2B3B0CD-B154-4740-B3F5-2527C6EC8142}"/>
                </a:ext>
              </a:extLst>
            </p:cNvPr>
            <p:cNvSpPr>
              <a:spLocks noChangeArrowheads="1"/>
            </p:cNvSpPr>
            <p:nvPr/>
          </p:nvSpPr>
          <p:spPr bwMode="auto">
            <a:xfrm>
              <a:off x="345" y="3471"/>
              <a:ext cx="12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Answer:</a:t>
              </a:r>
            </a:p>
          </p:txBody>
        </p:sp>
        <p:sp>
          <p:nvSpPr>
            <p:cNvPr id="37914" name="Rectangle 207">
              <a:extLst>
                <a:ext uri="{FF2B5EF4-FFF2-40B4-BE49-F238E27FC236}">
                  <a16:creationId xmlns:a16="http://schemas.microsoft.com/office/drawing/2014/main" id="{E82D69EA-60C7-EF42-97ED-F539C49C84EE}"/>
                </a:ext>
              </a:extLst>
            </p:cNvPr>
            <p:cNvSpPr>
              <a:spLocks noChangeArrowheads="1"/>
            </p:cNvSpPr>
            <p:nvPr/>
          </p:nvSpPr>
          <p:spPr bwMode="auto">
            <a:xfrm>
              <a:off x="521" y="3765"/>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3399"/>
                  </a:solidFill>
                </a:rPr>
                <a:t>N</a:t>
              </a:r>
              <a:endParaRPr lang="en-US" altLang="en-US" i="1"/>
            </a:p>
          </p:txBody>
        </p:sp>
        <p:sp>
          <p:nvSpPr>
            <p:cNvPr id="37915" name="Rectangle 208">
              <a:extLst>
                <a:ext uri="{FF2B5EF4-FFF2-40B4-BE49-F238E27FC236}">
                  <a16:creationId xmlns:a16="http://schemas.microsoft.com/office/drawing/2014/main" id="{FDFC5436-26CC-3E4A-88CF-31E5ADD427EC}"/>
                </a:ext>
              </a:extLst>
            </p:cNvPr>
            <p:cNvSpPr>
              <a:spLocks noChangeArrowheads="1"/>
            </p:cNvSpPr>
            <p:nvPr/>
          </p:nvSpPr>
          <p:spPr bwMode="auto">
            <a:xfrm>
              <a:off x="665" y="3805"/>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a:solidFill>
                    <a:srgbClr val="003399"/>
                  </a:solidFill>
                </a:rPr>
                <a:t>v</a:t>
              </a:r>
              <a:endParaRPr lang="en-US" altLang="en-US" i="1"/>
            </a:p>
          </p:txBody>
        </p:sp>
        <p:sp>
          <p:nvSpPr>
            <p:cNvPr id="37916" name="Rectangle 210">
              <a:extLst>
                <a:ext uri="{FF2B5EF4-FFF2-40B4-BE49-F238E27FC236}">
                  <a16:creationId xmlns:a16="http://schemas.microsoft.com/office/drawing/2014/main" id="{A2359C42-305F-9D4D-91F9-5226B6904AE9}"/>
                </a:ext>
              </a:extLst>
            </p:cNvPr>
            <p:cNvSpPr>
              <a:spLocks noChangeArrowheads="1"/>
            </p:cNvSpPr>
            <p:nvPr/>
          </p:nvSpPr>
          <p:spPr bwMode="auto">
            <a:xfrm>
              <a:off x="857" y="3765"/>
              <a:ext cx="21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 </a:t>
              </a:r>
              <a:endParaRPr lang="en-US" altLang="en-US"/>
            </a:p>
          </p:txBody>
        </p:sp>
        <p:sp>
          <p:nvSpPr>
            <p:cNvPr id="37917" name="Rectangle 211">
              <a:extLst>
                <a:ext uri="{FF2B5EF4-FFF2-40B4-BE49-F238E27FC236}">
                  <a16:creationId xmlns:a16="http://schemas.microsoft.com/office/drawing/2014/main" id="{5835A13E-5EB5-F74F-97DA-2BDD292FC1E8}"/>
                </a:ext>
              </a:extLst>
            </p:cNvPr>
            <p:cNvSpPr>
              <a:spLocks noChangeArrowheads="1"/>
            </p:cNvSpPr>
            <p:nvPr/>
          </p:nvSpPr>
          <p:spPr bwMode="auto">
            <a:xfrm>
              <a:off x="1065" y="3765"/>
              <a:ext cx="427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(2.7 x 10</a:t>
              </a:r>
              <a:r>
                <a:rPr lang="en-US" altLang="en-US" baseline="30000">
                  <a:solidFill>
                    <a:srgbClr val="000000"/>
                  </a:solidFill>
                </a:rPr>
                <a:t>-4</a:t>
              </a:r>
              <a:r>
                <a:rPr lang="en-US" altLang="en-US">
                  <a:solidFill>
                    <a:srgbClr val="000000"/>
                  </a:solidFill>
                </a:rPr>
                <a:t>)(8.0 x 10</a:t>
              </a:r>
              <a:r>
                <a:rPr lang="en-US" altLang="en-US" baseline="30000">
                  <a:solidFill>
                    <a:srgbClr val="000000"/>
                  </a:solidFill>
                </a:rPr>
                <a:t>28</a:t>
              </a:r>
              <a:r>
                <a:rPr lang="en-US" altLang="en-US">
                  <a:solidFill>
                    <a:srgbClr val="000000"/>
                  </a:solidFill>
                </a:rPr>
                <a:t>) sites = 2.2 x 10</a:t>
              </a:r>
              <a:r>
                <a:rPr lang="en-US" altLang="en-US" baseline="30000">
                  <a:solidFill>
                    <a:srgbClr val="000000"/>
                  </a:solidFill>
                </a:rPr>
                <a:t>25</a:t>
              </a:r>
              <a:r>
                <a:rPr lang="en-US" altLang="en-US">
                  <a:solidFill>
                    <a:srgbClr val="000000"/>
                  </a:solidFill>
                </a:rPr>
                <a:t> vacancies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59AD5C84-3A34-D642-9B0D-629E7FB88D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2100EC0-0F0C-A84A-8767-612AD04D03E1}" type="slidenum">
              <a:rPr lang="en-US" altLang="en-US" sz="1200"/>
              <a:pPr/>
              <a:t>19</a:t>
            </a:fld>
            <a:endParaRPr lang="en-US" altLang="en-US" sz="1200"/>
          </a:p>
        </p:txBody>
      </p:sp>
      <p:pic>
        <p:nvPicPr>
          <p:cNvPr id="39939" name="Picture 2">
            <a:extLst>
              <a:ext uri="{FF2B5EF4-FFF2-40B4-BE49-F238E27FC236}">
                <a16:creationId xmlns:a16="http://schemas.microsoft.com/office/drawing/2014/main" id="{DD05A346-2E04-A847-8761-6D6D46075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953000"/>
            <a:ext cx="2768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4">
            <a:extLst>
              <a:ext uri="{FF2B5EF4-FFF2-40B4-BE49-F238E27FC236}">
                <a16:creationId xmlns:a16="http://schemas.microsoft.com/office/drawing/2014/main" id="{AD541C2C-F90E-BD4F-B78D-93F65F6AC20A}"/>
              </a:ext>
            </a:extLst>
          </p:cNvPr>
          <p:cNvSpPr>
            <a:spLocks noChangeArrowheads="1"/>
          </p:cNvSpPr>
          <p:nvPr/>
        </p:nvSpPr>
        <p:spPr bwMode="auto">
          <a:xfrm>
            <a:off x="533400" y="1066800"/>
            <a:ext cx="807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Two outcomes if impurity (B) added to host (A):</a:t>
            </a:r>
          </a:p>
        </p:txBody>
      </p:sp>
      <p:sp>
        <p:nvSpPr>
          <p:cNvPr id="39941" name="Rectangle 5">
            <a:extLst>
              <a:ext uri="{FF2B5EF4-FFF2-40B4-BE49-F238E27FC236}">
                <a16:creationId xmlns:a16="http://schemas.microsoft.com/office/drawing/2014/main" id="{26410F76-EACB-6548-A479-E174CA6B18B8}"/>
              </a:ext>
            </a:extLst>
          </p:cNvPr>
          <p:cNvSpPr>
            <a:spLocks noChangeArrowheads="1"/>
          </p:cNvSpPr>
          <p:nvPr/>
        </p:nvSpPr>
        <p:spPr bwMode="auto">
          <a:xfrm>
            <a:off x="762000" y="1401763"/>
            <a:ext cx="79248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  </a:t>
            </a:r>
            <a:r>
              <a:rPr lang="en-US" altLang="en-US" sz="2200">
                <a:solidFill>
                  <a:schemeClr val="accent2"/>
                </a:solidFill>
              </a:rPr>
              <a:t>Solid solution</a:t>
            </a:r>
            <a:r>
              <a:rPr lang="en-US" altLang="en-US" sz="2200"/>
              <a:t> of </a:t>
            </a:r>
            <a:r>
              <a:rPr lang="en-US" altLang="en-US" sz="2200">
                <a:solidFill>
                  <a:srgbClr val="CC6600"/>
                </a:solidFill>
              </a:rPr>
              <a:t>B</a:t>
            </a:r>
            <a:r>
              <a:rPr lang="en-US" altLang="en-US" sz="2200"/>
              <a:t> in </a:t>
            </a:r>
            <a:r>
              <a:rPr lang="en-US" altLang="en-US" sz="2200">
                <a:solidFill>
                  <a:srgbClr val="333333"/>
                </a:solidFill>
              </a:rPr>
              <a:t>A</a:t>
            </a:r>
            <a:r>
              <a:rPr lang="en-US" altLang="en-US" sz="2000"/>
              <a:t> (i.e., random dist. of point defects)</a:t>
            </a:r>
          </a:p>
        </p:txBody>
      </p:sp>
      <p:sp>
        <p:nvSpPr>
          <p:cNvPr id="39942" name="Rectangle 6">
            <a:extLst>
              <a:ext uri="{FF2B5EF4-FFF2-40B4-BE49-F238E27FC236}">
                <a16:creationId xmlns:a16="http://schemas.microsoft.com/office/drawing/2014/main" id="{455F2377-B18A-354D-9EF6-ADA34AD2D9EA}"/>
              </a:ext>
            </a:extLst>
          </p:cNvPr>
          <p:cNvSpPr>
            <a:spLocks noChangeArrowheads="1"/>
          </p:cNvSpPr>
          <p:nvPr/>
        </p:nvSpPr>
        <p:spPr bwMode="auto">
          <a:xfrm>
            <a:off x="762000" y="4146550"/>
            <a:ext cx="78486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  Solid solution of </a:t>
            </a:r>
            <a:r>
              <a:rPr lang="en-US" altLang="en-US" sz="2200">
                <a:solidFill>
                  <a:srgbClr val="CC6600"/>
                </a:solidFill>
              </a:rPr>
              <a:t>B</a:t>
            </a:r>
            <a:r>
              <a:rPr lang="en-US" altLang="en-US" sz="2200"/>
              <a:t> in </a:t>
            </a:r>
            <a:r>
              <a:rPr lang="en-US" altLang="en-US" sz="2200">
                <a:solidFill>
                  <a:srgbClr val="333333"/>
                </a:solidFill>
              </a:rPr>
              <a:t>A</a:t>
            </a:r>
            <a:r>
              <a:rPr lang="en-US" altLang="en-US" sz="2200"/>
              <a:t> plus particles of a new</a:t>
            </a:r>
          </a:p>
          <a:p>
            <a:r>
              <a:rPr lang="en-US" altLang="en-US" sz="2200"/>
              <a:t>      phase (usually for a larger amount of B)</a:t>
            </a:r>
          </a:p>
        </p:txBody>
      </p:sp>
      <p:sp>
        <p:nvSpPr>
          <p:cNvPr id="39943" name="Rectangle 7">
            <a:extLst>
              <a:ext uri="{FF2B5EF4-FFF2-40B4-BE49-F238E27FC236}">
                <a16:creationId xmlns:a16="http://schemas.microsoft.com/office/drawing/2014/main" id="{142A79B3-B323-FB45-B219-D3752618F1D4}"/>
              </a:ext>
            </a:extLst>
          </p:cNvPr>
          <p:cNvSpPr>
            <a:spLocks noChangeArrowheads="1"/>
          </p:cNvSpPr>
          <p:nvPr/>
        </p:nvSpPr>
        <p:spPr bwMode="auto">
          <a:xfrm>
            <a:off x="3886200" y="2438400"/>
            <a:ext cx="64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OR</a:t>
            </a:r>
          </a:p>
        </p:txBody>
      </p:sp>
      <p:sp>
        <p:nvSpPr>
          <p:cNvPr id="39944" name="Line 8">
            <a:extLst>
              <a:ext uri="{FF2B5EF4-FFF2-40B4-BE49-F238E27FC236}">
                <a16:creationId xmlns:a16="http://schemas.microsoft.com/office/drawing/2014/main" id="{E6097922-A89C-DF48-A6A2-C683A2614E0B}"/>
              </a:ext>
            </a:extLst>
          </p:cNvPr>
          <p:cNvSpPr>
            <a:spLocks noChangeShapeType="1"/>
          </p:cNvSpPr>
          <p:nvPr/>
        </p:nvSpPr>
        <p:spPr bwMode="auto">
          <a:xfrm flipH="1">
            <a:off x="2819400" y="5130800"/>
            <a:ext cx="1295400" cy="38100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945" name="Rectangle 9">
            <a:extLst>
              <a:ext uri="{FF2B5EF4-FFF2-40B4-BE49-F238E27FC236}">
                <a16:creationId xmlns:a16="http://schemas.microsoft.com/office/drawing/2014/main" id="{14A294E2-B746-2846-B3AB-F1A9666B39CB}"/>
              </a:ext>
            </a:extLst>
          </p:cNvPr>
          <p:cNvSpPr>
            <a:spLocks noChangeArrowheads="1"/>
          </p:cNvSpPr>
          <p:nvPr/>
        </p:nvSpPr>
        <p:spPr bwMode="auto">
          <a:xfrm>
            <a:off x="917575" y="3352800"/>
            <a:ext cx="31956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solidFill>
                  <a:schemeClr val="accent2"/>
                </a:solidFill>
              </a:rPr>
              <a:t>Substitutional</a:t>
            </a:r>
            <a:r>
              <a:rPr lang="en-US" altLang="en-US" sz="2000"/>
              <a:t> solid soln.</a:t>
            </a:r>
          </a:p>
          <a:p>
            <a:pPr algn="ctr"/>
            <a:r>
              <a:rPr lang="en-US" altLang="en-US" sz="2000"/>
              <a:t>(e.g., </a:t>
            </a:r>
            <a:r>
              <a:rPr lang="en-US" altLang="en-US" sz="2000">
                <a:solidFill>
                  <a:srgbClr val="CC6600"/>
                </a:solidFill>
              </a:rPr>
              <a:t>Cu</a:t>
            </a:r>
            <a:r>
              <a:rPr lang="en-US" altLang="en-US" sz="2000"/>
              <a:t> in </a:t>
            </a:r>
            <a:r>
              <a:rPr lang="en-US" altLang="en-US" sz="2000">
                <a:solidFill>
                  <a:srgbClr val="333333"/>
                </a:solidFill>
              </a:rPr>
              <a:t>Ni</a:t>
            </a:r>
            <a:r>
              <a:rPr lang="en-US" altLang="en-US" sz="2000"/>
              <a:t>)</a:t>
            </a:r>
          </a:p>
        </p:txBody>
      </p:sp>
      <p:pic>
        <p:nvPicPr>
          <p:cNvPr id="39946" name="Picture 10">
            <a:extLst>
              <a:ext uri="{FF2B5EF4-FFF2-40B4-BE49-F238E27FC236}">
                <a16:creationId xmlns:a16="http://schemas.microsoft.com/office/drawing/2014/main" id="{23210FA1-9AF2-5F47-986E-6C3E808EF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905000"/>
            <a:ext cx="21209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7" name="Rectangle 12">
            <a:extLst>
              <a:ext uri="{FF2B5EF4-FFF2-40B4-BE49-F238E27FC236}">
                <a16:creationId xmlns:a16="http://schemas.microsoft.com/office/drawing/2014/main" id="{A371477F-C33C-E341-82E0-9DBB154C230A}"/>
              </a:ext>
            </a:extLst>
          </p:cNvPr>
          <p:cNvSpPr>
            <a:spLocks noChangeArrowheads="1"/>
          </p:cNvSpPr>
          <p:nvPr/>
        </p:nvSpPr>
        <p:spPr bwMode="auto">
          <a:xfrm>
            <a:off x="4510088" y="3352800"/>
            <a:ext cx="28019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solidFill>
                  <a:schemeClr val="accent2"/>
                </a:solidFill>
              </a:rPr>
              <a:t>Interstitial</a:t>
            </a:r>
            <a:r>
              <a:rPr lang="en-US" altLang="en-US" sz="2000"/>
              <a:t> solid soln.</a:t>
            </a:r>
          </a:p>
          <a:p>
            <a:pPr algn="ctr"/>
            <a:r>
              <a:rPr lang="en-US" altLang="en-US" sz="2000"/>
              <a:t>(e.g., </a:t>
            </a:r>
            <a:r>
              <a:rPr lang="en-US" altLang="en-US" sz="2000">
                <a:solidFill>
                  <a:srgbClr val="CC6600"/>
                </a:solidFill>
              </a:rPr>
              <a:t>C</a:t>
            </a:r>
            <a:r>
              <a:rPr lang="en-US" altLang="en-US" sz="2000"/>
              <a:t> in </a:t>
            </a:r>
            <a:r>
              <a:rPr lang="en-US" altLang="en-US" sz="2000">
                <a:solidFill>
                  <a:srgbClr val="333333"/>
                </a:solidFill>
              </a:rPr>
              <a:t>Fe</a:t>
            </a:r>
            <a:r>
              <a:rPr lang="en-US" altLang="en-US" sz="2000"/>
              <a:t>)</a:t>
            </a:r>
          </a:p>
        </p:txBody>
      </p:sp>
      <p:sp>
        <p:nvSpPr>
          <p:cNvPr id="39948" name="Rectangle 13">
            <a:extLst>
              <a:ext uri="{FF2B5EF4-FFF2-40B4-BE49-F238E27FC236}">
                <a16:creationId xmlns:a16="http://schemas.microsoft.com/office/drawing/2014/main" id="{101A5F2D-A67E-F147-BACB-65462A9E6813}"/>
              </a:ext>
            </a:extLst>
          </p:cNvPr>
          <p:cNvSpPr>
            <a:spLocks noChangeArrowheads="1"/>
          </p:cNvSpPr>
          <p:nvPr/>
        </p:nvSpPr>
        <p:spPr bwMode="auto">
          <a:xfrm>
            <a:off x="4191000" y="4927600"/>
            <a:ext cx="30353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Second phase particle</a:t>
            </a:r>
          </a:p>
          <a:p>
            <a:r>
              <a:rPr lang="en-US" altLang="en-US" sz="2000"/>
              <a:t>--different </a:t>
            </a:r>
            <a:r>
              <a:rPr lang="en-US" altLang="en-US" sz="2000">
                <a:solidFill>
                  <a:schemeClr val="accent2"/>
                </a:solidFill>
              </a:rPr>
              <a:t>composition</a:t>
            </a:r>
            <a:endParaRPr lang="en-US" altLang="en-US" sz="2000"/>
          </a:p>
          <a:p>
            <a:r>
              <a:rPr lang="en-US" altLang="en-US" sz="2000"/>
              <a:t>--often different structure.</a:t>
            </a:r>
          </a:p>
        </p:txBody>
      </p:sp>
      <p:sp>
        <p:nvSpPr>
          <p:cNvPr id="39949" name="Rectangle 14">
            <a:extLst>
              <a:ext uri="{FF2B5EF4-FFF2-40B4-BE49-F238E27FC236}">
                <a16:creationId xmlns:a16="http://schemas.microsoft.com/office/drawing/2014/main" id="{592D6FA5-F3B9-044D-A0F2-2FC37FF7AB80}"/>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Point Defects in Alloys</a:t>
            </a:r>
          </a:p>
        </p:txBody>
      </p:sp>
      <p:grpSp>
        <p:nvGrpSpPr>
          <p:cNvPr id="39950" name="Group 16">
            <a:extLst>
              <a:ext uri="{FF2B5EF4-FFF2-40B4-BE49-F238E27FC236}">
                <a16:creationId xmlns:a16="http://schemas.microsoft.com/office/drawing/2014/main" id="{225620DD-74A6-284C-B7EA-75EAB44EE6B5}"/>
              </a:ext>
            </a:extLst>
          </p:cNvPr>
          <p:cNvGrpSpPr>
            <a:grpSpLocks noChangeAspect="1"/>
          </p:cNvGrpSpPr>
          <p:nvPr/>
        </p:nvGrpSpPr>
        <p:grpSpPr bwMode="auto">
          <a:xfrm>
            <a:off x="4876800" y="1905000"/>
            <a:ext cx="2120900" cy="1587500"/>
            <a:chOff x="3072" y="1200"/>
            <a:chExt cx="1336" cy="1000"/>
          </a:xfrm>
        </p:grpSpPr>
        <p:sp>
          <p:nvSpPr>
            <p:cNvPr id="39951" name="AutoShape 15">
              <a:extLst>
                <a:ext uri="{FF2B5EF4-FFF2-40B4-BE49-F238E27FC236}">
                  <a16:creationId xmlns:a16="http://schemas.microsoft.com/office/drawing/2014/main" id="{1DE01D07-19D9-4A4F-B626-FD0961C1743C}"/>
                </a:ext>
              </a:extLst>
            </p:cNvPr>
            <p:cNvSpPr>
              <a:spLocks noChangeAspect="1" noChangeArrowheads="1" noTextEdit="1"/>
            </p:cNvSpPr>
            <p:nvPr/>
          </p:nvSpPr>
          <p:spPr bwMode="auto">
            <a:xfrm>
              <a:off x="3072" y="1200"/>
              <a:ext cx="1336"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39952" name="Group 44">
              <a:extLst>
                <a:ext uri="{FF2B5EF4-FFF2-40B4-BE49-F238E27FC236}">
                  <a16:creationId xmlns:a16="http://schemas.microsoft.com/office/drawing/2014/main" id="{6C2D9380-FC7B-7349-90A5-DD6005674C96}"/>
                </a:ext>
              </a:extLst>
            </p:cNvPr>
            <p:cNvGrpSpPr>
              <a:grpSpLocks/>
            </p:cNvGrpSpPr>
            <p:nvPr/>
          </p:nvGrpSpPr>
          <p:grpSpPr bwMode="auto">
            <a:xfrm>
              <a:off x="3080" y="1208"/>
              <a:ext cx="1304" cy="968"/>
              <a:chOff x="3080" y="1208"/>
              <a:chExt cx="1304" cy="968"/>
            </a:xfrm>
          </p:grpSpPr>
          <p:sp>
            <p:nvSpPr>
              <p:cNvPr id="39959" name="Oval 17">
                <a:extLst>
                  <a:ext uri="{FF2B5EF4-FFF2-40B4-BE49-F238E27FC236}">
                    <a16:creationId xmlns:a16="http://schemas.microsoft.com/office/drawing/2014/main" id="{A15D6F35-DBA6-4640-B8B0-B76B56172E0B}"/>
                  </a:ext>
                </a:extLst>
              </p:cNvPr>
              <p:cNvSpPr>
                <a:spLocks noChangeArrowheads="1"/>
              </p:cNvSpPr>
              <p:nvPr/>
            </p:nvSpPr>
            <p:spPr bwMode="auto">
              <a:xfrm>
                <a:off x="3184" y="1208"/>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0" name="Oval 18">
                <a:extLst>
                  <a:ext uri="{FF2B5EF4-FFF2-40B4-BE49-F238E27FC236}">
                    <a16:creationId xmlns:a16="http://schemas.microsoft.com/office/drawing/2014/main" id="{A013BC92-60BD-B449-9254-E38CDEDAC999}"/>
                  </a:ext>
                </a:extLst>
              </p:cNvPr>
              <p:cNvSpPr>
                <a:spLocks noChangeArrowheads="1"/>
              </p:cNvSpPr>
              <p:nvPr/>
            </p:nvSpPr>
            <p:spPr bwMode="auto">
              <a:xfrm>
                <a:off x="3400" y="1208"/>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1" name="Oval 19">
                <a:extLst>
                  <a:ext uri="{FF2B5EF4-FFF2-40B4-BE49-F238E27FC236}">
                    <a16:creationId xmlns:a16="http://schemas.microsoft.com/office/drawing/2014/main" id="{9230980C-03BA-D14B-8DBB-2D7716367E0F}"/>
                  </a:ext>
                </a:extLst>
              </p:cNvPr>
              <p:cNvSpPr>
                <a:spLocks noChangeArrowheads="1"/>
              </p:cNvSpPr>
              <p:nvPr/>
            </p:nvSpPr>
            <p:spPr bwMode="auto">
              <a:xfrm>
                <a:off x="3616" y="1208"/>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2" name="Oval 20">
                <a:extLst>
                  <a:ext uri="{FF2B5EF4-FFF2-40B4-BE49-F238E27FC236}">
                    <a16:creationId xmlns:a16="http://schemas.microsoft.com/office/drawing/2014/main" id="{CEDD0E95-D28A-4C44-A890-9BD9C3D40A41}"/>
                  </a:ext>
                </a:extLst>
              </p:cNvPr>
              <p:cNvSpPr>
                <a:spLocks noChangeArrowheads="1"/>
              </p:cNvSpPr>
              <p:nvPr/>
            </p:nvSpPr>
            <p:spPr bwMode="auto">
              <a:xfrm>
                <a:off x="3832" y="1208"/>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3" name="Oval 21">
                <a:extLst>
                  <a:ext uri="{FF2B5EF4-FFF2-40B4-BE49-F238E27FC236}">
                    <a16:creationId xmlns:a16="http://schemas.microsoft.com/office/drawing/2014/main" id="{2EFF2C0E-F857-604B-B59C-443DE40FF109}"/>
                  </a:ext>
                </a:extLst>
              </p:cNvPr>
              <p:cNvSpPr>
                <a:spLocks noChangeArrowheads="1"/>
              </p:cNvSpPr>
              <p:nvPr/>
            </p:nvSpPr>
            <p:spPr bwMode="auto">
              <a:xfrm>
                <a:off x="4048" y="1208"/>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4" name="Oval 22">
                <a:extLst>
                  <a:ext uri="{FF2B5EF4-FFF2-40B4-BE49-F238E27FC236}">
                    <a16:creationId xmlns:a16="http://schemas.microsoft.com/office/drawing/2014/main" id="{E8EE283C-8A38-C84E-A914-F5D9160E16B6}"/>
                  </a:ext>
                </a:extLst>
              </p:cNvPr>
              <p:cNvSpPr>
                <a:spLocks noChangeArrowheads="1"/>
              </p:cNvSpPr>
              <p:nvPr/>
            </p:nvSpPr>
            <p:spPr bwMode="auto">
              <a:xfrm>
                <a:off x="3192" y="1584"/>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5" name="Oval 23">
                <a:extLst>
                  <a:ext uri="{FF2B5EF4-FFF2-40B4-BE49-F238E27FC236}">
                    <a16:creationId xmlns:a16="http://schemas.microsoft.com/office/drawing/2014/main" id="{BE1C1CBE-4B33-134D-9BAB-14AB496D4134}"/>
                  </a:ext>
                </a:extLst>
              </p:cNvPr>
              <p:cNvSpPr>
                <a:spLocks noChangeArrowheads="1"/>
              </p:cNvSpPr>
              <p:nvPr/>
            </p:nvSpPr>
            <p:spPr bwMode="auto">
              <a:xfrm>
                <a:off x="3408" y="1584"/>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6" name="Oval 24">
                <a:extLst>
                  <a:ext uri="{FF2B5EF4-FFF2-40B4-BE49-F238E27FC236}">
                    <a16:creationId xmlns:a16="http://schemas.microsoft.com/office/drawing/2014/main" id="{FE97050E-DCBA-CD4C-837A-02AC58FDB7B3}"/>
                  </a:ext>
                </a:extLst>
              </p:cNvPr>
              <p:cNvSpPr>
                <a:spLocks noChangeArrowheads="1"/>
              </p:cNvSpPr>
              <p:nvPr/>
            </p:nvSpPr>
            <p:spPr bwMode="auto">
              <a:xfrm>
                <a:off x="3624" y="1584"/>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7" name="Oval 25">
                <a:extLst>
                  <a:ext uri="{FF2B5EF4-FFF2-40B4-BE49-F238E27FC236}">
                    <a16:creationId xmlns:a16="http://schemas.microsoft.com/office/drawing/2014/main" id="{469795FC-E60C-4F44-8EA8-80CB275232FA}"/>
                  </a:ext>
                </a:extLst>
              </p:cNvPr>
              <p:cNvSpPr>
                <a:spLocks noChangeArrowheads="1"/>
              </p:cNvSpPr>
              <p:nvPr/>
            </p:nvSpPr>
            <p:spPr bwMode="auto">
              <a:xfrm>
                <a:off x="3840" y="1584"/>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8" name="Oval 26">
                <a:extLst>
                  <a:ext uri="{FF2B5EF4-FFF2-40B4-BE49-F238E27FC236}">
                    <a16:creationId xmlns:a16="http://schemas.microsoft.com/office/drawing/2014/main" id="{68374327-05F1-924C-903E-4BE1B42020E1}"/>
                  </a:ext>
                </a:extLst>
              </p:cNvPr>
              <p:cNvSpPr>
                <a:spLocks noChangeArrowheads="1"/>
              </p:cNvSpPr>
              <p:nvPr/>
            </p:nvSpPr>
            <p:spPr bwMode="auto">
              <a:xfrm>
                <a:off x="4056" y="1584"/>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69" name="Oval 27">
                <a:extLst>
                  <a:ext uri="{FF2B5EF4-FFF2-40B4-BE49-F238E27FC236}">
                    <a16:creationId xmlns:a16="http://schemas.microsoft.com/office/drawing/2014/main" id="{D18A31CE-56E0-FF48-9CC9-229599F6BF23}"/>
                  </a:ext>
                </a:extLst>
              </p:cNvPr>
              <p:cNvSpPr>
                <a:spLocks noChangeArrowheads="1"/>
              </p:cNvSpPr>
              <p:nvPr/>
            </p:nvSpPr>
            <p:spPr bwMode="auto">
              <a:xfrm>
                <a:off x="3080" y="1392"/>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0" name="Oval 28">
                <a:extLst>
                  <a:ext uri="{FF2B5EF4-FFF2-40B4-BE49-F238E27FC236}">
                    <a16:creationId xmlns:a16="http://schemas.microsoft.com/office/drawing/2014/main" id="{33E0F1E9-1C0E-2644-831A-DE5010AA9496}"/>
                  </a:ext>
                </a:extLst>
              </p:cNvPr>
              <p:cNvSpPr>
                <a:spLocks noChangeArrowheads="1"/>
              </p:cNvSpPr>
              <p:nvPr/>
            </p:nvSpPr>
            <p:spPr bwMode="auto">
              <a:xfrm>
                <a:off x="3296" y="1392"/>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1" name="Oval 29">
                <a:extLst>
                  <a:ext uri="{FF2B5EF4-FFF2-40B4-BE49-F238E27FC236}">
                    <a16:creationId xmlns:a16="http://schemas.microsoft.com/office/drawing/2014/main" id="{EAE14569-195E-C64E-8432-916B5BC2F605}"/>
                  </a:ext>
                </a:extLst>
              </p:cNvPr>
              <p:cNvSpPr>
                <a:spLocks noChangeArrowheads="1"/>
              </p:cNvSpPr>
              <p:nvPr/>
            </p:nvSpPr>
            <p:spPr bwMode="auto">
              <a:xfrm>
                <a:off x="3512" y="1392"/>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2" name="Oval 30">
                <a:extLst>
                  <a:ext uri="{FF2B5EF4-FFF2-40B4-BE49-F238E27FC236}">
                    <a16:creationId xmlns:a16="http://schemas.microsoft.com/office/drawing/2014/main" id="{7A61AD64-8308-8B45-9CED-B732458BB247}"/>
                  </a:ext>
                </a:extLst>
              </p:cNvPr>
              <p:cNvSpPr>
                <a:spLocks noChangeArrowheads="1"/>
              </p:cNvSpPr>
              <p:nvPr/>
            </p:nvSpPr>
            <p:spPr bwMode="auto">
              <a:xfrm>
                <a:off x="3728" y="1392"/>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3" name="Oval 31">
                <a:extLst>
                  <a:ext uri="{FF2B5EF4-FFF2-40B4-BE49-F238E27FC236}">
                    <a16:creationId xmlns:a16="http://schemas.microsoft.com/office/drawing/2014/main" id="{E96A485A-CF40-DD4A-BA9D-512350E76115}"/>
                  </a:ext>
                </a:extLst>
              </p:cNvPr>
              <p:cNvSpPr>
                <a:spLocks noChangeArrowheads="1"/>
              </p:cNvSpPr>
              <p:nvPr/>
            </p:nvSpPr>
            <p:spPr bwMode="auto">
              <a:xfrm>
                <a:off x="3944" y="1392"/>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4" name="Oval 32">
                <a:extLst>
                  <a:ext uri="{FF2B5EF4-FFF2-40B4-BE49-F238E27FC236}">
                    <a16:creationId xmlns:a16="http://schemas.microsoft.com/office/drawing/2014/main" id="{218BD10C-F210-0747-84D4-DD788A2F0B9F}"/>
                  </a:ext>
                </a:extLst>
              </p:cNvPr>
              <p:cNvSpPr>
                <a:spLocks noChangeArrowheads="1"/>
              </p:cNvSpPr>
              <p:nvPr/>
            </p:nvSpPr>
            <p:spPr bwMode="auto">
              <a:xfrm>
                <a:off x="4160" y="1392"/>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5" name="Oval 33">
                <a:extLst>
                  <a:ext uri="{FF2B5EF4-FFF2-40B4-BE49-F238E27FC236}">
                    <a16:creationId xmlns:a16="http://schemas.microsoft.com/office/drawing/2014/main" id="{DAC7A564-614C-374D-93C4-EDC399758105}"/>
                  </a:ext>
                </a:extLst>
              </p:cNvPr>
              <p:cNvSpPr>
                <a:spLocks noChangeArrowheads="1"/>
              </p:cNvSpPr>
              <p:nvPr/>
            </p:nvSpPr>
            <p:spPr bwMode="auto">
              <a:xfrm>
                <a:off x="3088" y="1776"/>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6" name="Oval 34">
                <a:extLst>
                  <a:ext uri="{FF2B5EF4-FFF2-40B4-BE49-F238E27FC236}">
                    <a16:creationId xmlns:a16="http://schemas.microsoft.com/office/drawing/2014/main" id="{19DABAAA-D690-0B48-B582-11361A6564BE}"/>
                  </a:ext>
                </a:extLst>
              </p:cNvPr>
              <p:cNvSpPr>
                <a:spLocks noChangeArrowheads="1"/>
              </p:cNvSpPr>
              <p:nvPr/>
            </p:nvSpPr>
            <p:spPr bwMode="auto">
              <a:xfrm>
                <a:off x="3304" y="1776"/>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7" name="Oval 35">
                <a:extLst>
                  <a:ext uri="{FF2B5EF4-FFF2-40B4-BE49-F238E27FC236}">
                    <a16:creationId xmlns:a16="http://schemas.microsoft.com/office/drawing/2014/main" id="{D780545F-006B-E841-B3E8-90CD7F673A56}"/>
                  </a:ext>
                </a:extLst>
              </p:cNvPr>
              <p:cNvSpPr>
                <a:spLocks noChangeArrowheads="1"/>
              </p:cNvSpPr>
              <p:nvPr/>
            </p:nvSpPr>
            <p:spPr bwMode="auto">
              <a:xfrm>
                <a:off x="3520" y="1776"/>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8" name="Oval 36">
                <a:extLst>
                  <a:ext uri="{FF2B5EF4-FFF2-40B4-BE49-F238E27FC236}">
                    <a16:creationId xmlns:a16="http://schemas.microsoft.com/office/drawing/2014/main" id="{0F170A04-DE6E-5249-9027-01E6A9088385}"/>
                  </a:ext>
                </a:extLst>
              </p:cNvPr>
              <p:cNvSpPr>
                <a:spLocks noChangeArrowheads="1"/>
              </p:cNvSpPr>
              <p:nvPr/>
            </p:nvSpPr>
            <p:spPr bwMode="auto">
              <a:xfrm>
                <a:off x="3736" y="1776"/>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79" name="Oval 37">
                <a:extLst>
                  <a:ext uri="{FF2B5EF4-FFF2-40B4-BE49-F238E27FC236}">
                    <a16:creationId xmlns:a16="http://schemas.microsoft.com/office/drawing/2014/main" id="{C8DF5952-39EB-6A4E-B447-036812D9DC84}"/>
                  </a:ext>
                </a:extLst>
              </p:cNvPr>
              <p:cNvSpPr>
                <a:spLocks noChangeArrowheads="1"/>
              </p:cNvSpPr>
              <p:nvPr/>
            </p:nvSpPr>
            <p:spPr bwMode="auto">
              <a:xfrm>
                <a:off x="3952" y="1776"/>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80" name="Oval 38">
                <a:extLst>
                  <a:ext uri="{FF2B5EF4-FFF2-40B4-BE49-F238E27FC236}">
                    <a16:creationId xmlns:a16="http://schemas.microsoft.com/office/drawing/2014/main" id="{69E424DF-8FF0-454A-B3B7-DA36D0B1B147}"/>
                  </a:ext>
                </a:extLst>
              </p:cNvPr>
              <p:cNvSpPr>
                <a:spLocks noChangeArrowheads="1"/>
              </p:cNvSpPr>
              <p:nvPr/>
            </p:nvSpPr>
            <p:spPr bwMode="auto">
              <a:xfrm>
                <a:off x="4168" y="1776"/>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81" name="Oval 39">
                <a:extLst>
                  <a:ext uri="{FF2B5EF4-FFF2-40B4-BE49-F238E27FC236}">
                    <a16:creationId xmlns:a16="http://schemas.microsoft.com/office/drawing/2014/main" id="{D70BB09C-F8FD-B04D-B008-E509C01A28F7}"/>
                  </a:ext>
                </a:extLst>
              </p:cNvPr>
              <p:cNvSpPr>
                <a:spLocks noChangeArrowheads="1"/>
              </p:cNvSpPr>
              <p:nvPr/>
            </p:nvSpPr>
            <p:spPr bwMode="auto">
              <a:xfrm>
                <a:off x="3200" y="1960"/>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82" name="Oval 40">
                <a:extLst>
                  <a:ext uri="{FF2B5EF4-FFF2-40B4-BE49-F238E27FC236}">
                    <a16:creationId xmlns:a16="http://schemas.microsoft.com/office/drawing/2014/main" id="{4E9B4CE7-F441-A74B-BA78-173E48EB9CD6}"/>
                  </a:ext>
                </a:extLst>
              </p:cNvPr>
              <p:cNvSpPr>
                <a:spLocks noChangeArrowheads="1"/>
              </p:cNvSpPr>
              <p:nvPr/>
            </p:nvSpPr>
            <p:spPr bwMode="auto">
              <a:xfrm>
                <a:off x="3416" y="1960"/>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83" name="Oval 41">
                <a:extLst>
                  <a:ext uri="{FF2B5EF4-FFF2-40B4-BE49-F238E27FC236}">
                    <a16:creationId xmlns:a16="http://schemas.microsoft.com/office/drawing/2014/main" id="{E7E920E9-3EDE-EB4A-B084-E6FB573D50AD}"/>
                  </a:ext>
                </a:extLst>
              </p:cNvPr>
              <p:cNvSpPr>
                <a:spLocks noChangeArrowheads="1"/>
              </p:cNvSpPr>
              <p:nvPr/>
            </p:nvSpPr>
            <p:spPr bwMode="auto">
              <a:xfrm>
                <a:off x="3632" y="1960"/>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84" name="Oval 42">
                <a:extLst>
                  <a:ext uri="{FF2B5EF4-FFF2-40B4-BE49-F238E27FC236}">
                    <a16:creationId xmlns:a16="http://schemas.microsoft.com/office/drawing/2014/main" id="{E34E2968-39FF-5047-A10B-BBFDC5A3118B}"/>
                  </a:ext>
                </a:extLst>
              </p:cNvPr>
              <p:cNvSpPr>
                <a:spLocks noChangeArrowheads="1"/>
              </p:cNvSpPr>
              <p:nvPr/>
            </p:nvSpPr>
            <p:spPr bwMode="auto">
              <a:xfrm>
                <a:off x="3848" y="1960"/>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85" name="Oval 43">
                <a:extLst>
                  <a:ext uri="{FF2B5EF4-FFF2-40B4-BE49-F238E27FC236}">
                    <a16:creationId xmlns:a16="http://schemas.microsoft.com/office/drawing/2014/main" id="{16395113-FE9C-724C-B549-D9E6F8793B14}"/>
                  </a:ext>
                </a:extLst>
              </p:cNvPr>
              <p:cNvSpPr>
                <a:spLocks noChangeArrowheads="1"/>
              </p:cNvSpPr>
              <p:nvPr/>
            </p:nvSpPr>
            <p:spPr bwMode="auto">
              <a:xfrm>
                <a:off x="4064" y="1960"/>
                <a:ext cx="216" cy="216"/>
              </a:xfrm>
              <a:prstGeom prst="ellipse">
                <a:avLst/>
              </a:pr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nvGrpSpPr>
            <p:cNvPr id="39953" name="Group 50">
              <a:extLst>
                <a:ext uri="{FF2B5EF4-FFF2-40B4-BE49-F238E27FC236}">
                  <a16:creationId xmlns:a16="http://schemas.microsoft.com/office/drawing/2014/main" id="{F61211D3-95DF-4D43-905F-E2A701CB456B}"/>
                </a:ext>
              </a:extLst>
            </p:cNvPr>
            <p:cNvGrpSpPr>
              <a:grpSpLocks/>
            </p:cNvGrpSpPr>
            <p:nvPr/>
          </p:nvGrpSpPr>
          <p:grpSpPr bwMode="auto">
            <a:xfrm>
              <a:off x="3280" y="1352"/>
              <a:ext cx="688" cy="616"/>
              <a:chOff x="3280" y="1352"/>
              <a:chExt cx="688" cy="616"/>
            </a:xfrm>
          </p:grpSpPr>
          <p:sp>
            <p:nvSpPr>
              <p:cNvPr id="39954" name="Oval 45">
                <a:extLst>
                  <a:ext uri="{FF2B5EF4-FFF2-40B4-BE49-F238E27FC236}">
                    <a16:creationId xmlns:a16="http://schemas.microsoft.com/office/drawing/2014/main" id="{5332EC45-013E-B847-B065-FDEA73ED9741}"/>
                  </a:ext>
                </a:extLst>
              </p:cNvPr>
              <p:cNvSpPr>
                <a:spLocks noChangeArrowheads="1"/>
              </p:cNvSpPr>
              <p:nvPr/>
            </p:nvSpPr>
            <p:spPr bwMode="auto">
              <a:xfrm>
                <a:off x="3288" y="1920"/>
                <a:ext cx="48" cy="48"/>
              </a:xfrm>
              <a:prstGeom prst="ellipse">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55" name="Oval 46">
                <a:extLst>
                  <a:ext uri="{FF2B5EF4-FFF2-40B4-BE49-F238E27FC236}">
                    <a16:creationId xmlns:a16="http://schemas.microsoft.com/office/drawing/2014/main" id="{00ABB434-BE3E-3F42-AB8F-7AA5354AFFD2}"/>
                  </a:ext>
                </a:extLst>
              </p:cNvPr>
              <p:cNvSpPr>
                <a:spLocks noChangeArrowheads="1"/>
              </p:cNvSpPr>
              <p:nvPr/>
            </p:nvSpPr>
            <p:spPr bwMode="auto">
              <a:xfrm>
                <a:off x="3720" y="1792"/>
                <a:ext cx="48" cy="48"/>
              </a:xfrm>
              <a:prstGeom prst="ellipse">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56" name="Oval 47">
                <a:extLst>
                  <a:ext uri="{FF2B5EF4-FFF2-40B4-BE49-F238E27FC236}">
                    <a16:creationId xmlns:a16="http://schemas.microsoft.com/office/drawing/2014/main" id="{D2E83D67-68A6-FF4F-B23A-B1452630ECC9}"/>
                  </a:ext>
                </a:extLst>
              </p:cNvPr>
              <p:cNvSpPr>
                <a:spLocks noChangeArrowheads="1"/>
              </p:cNvSpPr>
              <p:nvPr/>
            </p:nvSpPr>
            <p:spPr bwMode="auto">
              <a:xfrm>
                <a:off x="3920" y="1544"/>
                <a:ext cx="48" cy="48"/>
              </a:xfrm>
              <a:prstGeom prst="ellipse">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57" name="Oval 48">
                <a:extLst>
                  <a:ext uri="{FF2B5EF4-FFF2-40B4-BE49-F238E27FC236}">
                    <a16:creationId xmlns:a16="http://schemas.microsoft.com/office/drawing/2014/main" id="{4EC42076-8685-DF4D-84ED-2F34D39A2BC1}"/>
                  </a:ext>
                </a:extLst>
              </p:cNvPr>
              <p:cNvSpPr>
                <a:spLocks noChangeArrowheads="1"/>
              </p:cNvSpPr>
              <p:nvPr/>
            </p:nvSpPr>
            <p:spPr bwMode="auto">
              <a:xfrm>
                <a:off x="3584" y="1352"/>
                <a:ext cx="48" cy="48"/>
              </a:xfrm>
              <a:prstGeom prst="ellipse">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9958" name="Oval 49">
                <a:extLst>
                  <a:ext uri="{FF2B5EF4-FFF2-40B4-BE49-F238E27FC236}">
                    <a16:creationId xmlns:a16="http://schemas.microsoft.com/office/drawing/2014/main" id="{1D403CA7-896C-BF41-B3BC-9151D12AE2D3}"/>
                  </a:ext>
                </a:extLst>
              </p:cNvPr>
              <p:cNvSpPr>
                <a:spLocks noChangeArrowheads="1"/>
              </p:cNvSpPr>
              <p:nvPr/>
            </p:nvSpPr>
            <p:spPr bwMode="auto">
              <a:xfrm>
                <a:off x="3280" y="1552"/>
                <a:ext cx="48" cy="48"/>
              </a:xfrm>
              <a:prstGeom prst="ellipse">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F0EE150D-24F6-CD49-881F-B1DB7D5370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9D4702D-4FD6-264B-959F-F0E79EE8C951}" type="slidenum">
              <a:rPr lang="en-US" altLang="en-US" sz="1200"/>
              <a:pPr/>
              <a:t>2</a:t>
            </a:fld>
            <a:endParaRPr lang="en-US" altLang="en-US" sz="1200"/>
          </a:p>
        </p:txBody>
      </p:sp>
      <p:sp>
        <p:nvSpPr>
          <p:cNvPr id="17411" name="Rectangle 4">
            <a:extLst>
              <a:ext uri="{FF2B5EF4-FFF2-40B4-BE49-F238E27FC236}">
                <a16:creationId xmlns:a16="http://schemas.microsoft.com/office/drawing/2014/main" id="{CC47441F-4358-9C49-BDDA-4C25FCD59EA2}"/>
              </a:ext>
            </a:extLst>
          </p:cNvPr>
          <p:cNvSpPr>
            <a:spLocks noGrp="1" noChangeArrowheads="1"/>
          </p:cNvSpPr>
          <p:nvPr>
            <p:ph type="title"/>
          </p:nvPr>
        </p:nvSpPr>
        <p:spPr/>
        <p:txBody>
          <a:bodyPr/>
          <a:lstStyle/>
          <a:p>
            <a:r>
              <a:rPr lang="en-US" altLang="en-US" sz="4000">
                <a:ea typeface="ＭＳ Ｐゴシック" panose="020B0600070205080204" pitchFamily="34" charset="-128"/>
              </a:rPr>
              <a:t>Imperfections in Solids</a:t>
            </a:r>
          </a:p>
        </p:txBody>
      </p:sp>
      <p:sp>
        <p:nvSpPr>
          <p:cNvPr id="17412" name="Rectangle 5">
            <a:extLst>
              <a:ext uri="{FF2B5EF4-FFF2-40B4-BE49-F238E27FC236}">
                <a16:creationId xmlns:a16="http://schemas.microsoft.com/office/drawing/2014/main" id="{EFCB2CBA-2C69-824B-B434-E75DE1DE35B7}"/>
              </a:ext>
            </a:extLst>
          </p:cNvPr>
          <p:cNvSpPr>
            <a:spLocks noGrp="1" noChangeArrowheads="1"/>
          </p:cNvSpPr>
          <p:nvPr>
            <p:ph type="body" idx="1"/>
          </p:nvPr>
        </p:nvSpPr>
        <p:spPr>
          <a:xfrm>
            <a:off x="615950" y="1296987"/>
            <a:ext cx="7912100" cy="4876800"/>
          </a:xfrm>
        </p:spPr>
        <p:txBody>
          <a:bodyPr/>
          <a:lstStyle/>
          <a:p>
            <a:pPr>
              <a:buFontTx/>
              <a:buNone/>
            </a:pPr>
            <a:r>
              <a:rPr lang="en-US" altLang="en-US" dirty="0">
                <a:ea typeface="ＭＳ Ｐゴシック" panose="020B0600070205080204" pitchFamily="34" charset="-128"/>
              </a:rPr>
              <a:t>Many of the important properties of materials are due to the presence of imperfections, or defects.  Anything that disrupts the symmetry of the material is by definition a defect.  Defects in materials are not necessarily bad.</a:t>
            </a:r>
          </a:p>
          <a:p>
            <a:pPr>
              <a:buFontTx/>
              <a:buNone/>
            </a:pPr>
            <a:endParaRPr lang="en-US" altLang="en-US" dirty="0">
              <a:ea typeface="ＭＳ Ｐゴシック" panose="020B0600070205080204" pitchFamily="34" charset="-128"/>
            </a:endParaRPr>
          </a:p>
          <a:p>
            <a:r>
              <a:rPr lang="en-US" altLang="en-US" dirty="0">
                <a:ea typeface="ＭＳ Ｐゴシック" panose="020B0600070205080204" pitchFamily="34" charset="-128"/>
              </a:rPr>
              <a:t>What are these imperfections?  </a:t>
            </a:r>
          </a:p>
          <a:p>
            <a:r>
              <a:rPr lang="en-US" altLang="en-US" dirty="0">
                <a:ea typeface="ＭＳ Ｐゴシック" panose="020B0600070205080204" pitchFamily="34" charset="-128"/>
              </a:rPr>
              <a:t>Why are they important?  </a:t>
            </a:r>
          </a:p>
          <a:p>
            <a:pPr>
              <a:buFontTx/>
              <a:buNone/>
            </a:pPr>
            <a:r>
              <a:rPr lang="en-US" altLang="en-US" dirty="0">
                <a:ea typeface="ＭＳ Ｐゴシック" panose="020B0600070205080204" pitchFamily="34" charset="-128"/>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Slide Number Placeholder 5">
            <a:extLst>
              <a:ext uri="{FF2B5EF4-FFF2-40B4-BE49-F238E27FC236}">
                <a16:creationId xmlns:a16="http://schemas.microsoft.com/office/drawing/2014/main" id="{1F10AEB2-434F-4743-8441-E5CC66DF3F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ED380EA-AB33-BD4B-9D88-C4747B48C4DB}" type="slidenum">
              <a:rPr lang="en-US" altLang="en-US" sz="1200"/>
              <a:pPr/>
              <a:t>20</a:t>
            </a:fld>
            <a:endParaRPr lang="en-US" altLang="en-US" sz="1200"/>
          </a:p>
        </p:txBody>
      </p:sp>
      <p:sp>
        <p:nvSpPr>
          <p:cNvPr id="41990" name="Rectangle 2">
            <a:extLst>
              <a:ext uri="{FF2B5EF4-FFF2-40B4-BE49-F238E27FC236}">
                <a16:creationId xmlns:a16="http://schemas.microsoft.com/office/drawing/2014/main" id="{64BF95F5-6A68-1B4B-8230-B6B2724960D0}"/>
              </a:ext>
            </a:extLst>
          </p:cNvPr>
          <p:cNvSpPr>
            <a:spLocks noGrp="1" noChangeArrowheads="1"/>
          </p:cNvSpPr>
          <p:nvPr>
            <p:ph type="title"/>
          </p:nvPr>
        </p:nvSpPr>
        <p:spPr/>
        <p:txBody>
          <a:bodyPr/>
          <a:lstStyle/>
          <a:p>
            <a:r>
              <a:rPr lang="en-US" altLang="en-US" sz="4000">
                <a:ea typeface="ＭＳ Ｐゴシック" panose="020B0600070205080204" pitchFamily="34" charset="-128"/>
              </a:rPr>
              <a:t>Imperfections in Solids</a:t>
            </a:r>
          </a:p>
        </p:txBody>
      </p:sp>
      <p:sp>
        <p:nvSpPr>
          <p:cNvPr id="41991" name="Rectangle 3">
            <a:extLst>
              <a:ext uri="{FF2B5EF4-FFF2-40B4-BE49-F238E27FC236}">
                <a16:creationId xmlns:a16="http://schemas.microsoft.com/office/drawing/2014/main" id="{94A36648-F2AD-564D-AF40-F6D0FCDE3427}"/>
              </a:ext>
            </a:extLst>
          </p:cNvPr>
          <p:cNvSpPr>
            <a:spLocks noGrp="1" noChangeArrowheads="1"/>
          </p:cNvSpPr>
          <p:nvPr>
            <p:ph type="body" idx="1"/>
          </p:nvPr>
        </p:nvSpPr>
        <p:spPr>
          <a:xfrm>
            <a:off x="627063" y="1095375"/>
            <a:ext cx="7772400" cy="4114800"/>
          </a:xfrm>
        </p:spPr>
        <p:txBody>
          <a:bodyPr/>
          <a:lstStyle/>
          <a:p>
            <a:pPr>
              <a:lnSpc>
                <a:spcPct val="90000"/>
              </a:lnSpc>
            </a:pPr>
            <a:r>
              <a:rPr lang="en-US" altLang="en-US" sz="2800">
                <a:ea typeface="ＭＳ Ｐゴシック" panose="020B0600070205080204" pitchFamily="34" charset="-128"/>
              </a:rPr>
              <a:t>Specification of composition</a:t>
            </a:r>
          </a:p>
          <a:p>
            <a:pPr lvl="1">
              <a:lnSpc>
                <a:spcPct val="90000"/>
              </a:lnSpc>
            </a:pPr>
            <a:endParaRPr lang="en-US" altLang="en-US" sz="2400">
              <a:ea typeface="ＭＳ Ｐゴシック" panose="020B0600070205080204" pitchFamily="34" charset="-128"/>
            </a:endParaRPr>
          </a:p>
          <a:p>
            <a:pPr lvl="1">
              <a:lnSpc>
                <a:spcPct val="90000"/>
              </a:lnSpc>
            </a:pPr>
            <a:r>
              <a:rPr lang="en-US" altLang="en-US" sz="2400">
                <a:solidFill>
                  <a:srgbClr val="0000FF"/>
                </a:solidFill>
                <a:ea typeface="ＭＳ Ｐゴシック" panose="020B0600070205080204" pitchFamily="34" charset="-128"/>
              </a:rPr>
              <a:t>weight percent</a:t>
            </a:r>
            <a:endParaRPr lang="en-US" altLang="en-US" sz="2400">
              <a:ea typeface="ＭＳ Ｐゴシック" panose="020B0600070205080204" pitchFamily="34" charset="-128"/>
            </a:endParaRPr>
          </a:p>
          <a:p>
            <a:pPr lvl="1">
              <a:lnSpc>
                <a:spcPct val="90000"/>
              </a:lnSpc>
            </a:pPr>
            <a:endParaRPr lang="en-US" altLang="en-US" sz="2400">
              <a:ea typeface="ＭＳ Ｐゴシック" panose="020B0600070205080204" pitchFamily="34" charset="-128"/>
            </a:endParaRPr>
          </a:p>
          <a:p>
            <a:pPr lvl="1">
              <a:lnSpc>
                <a:spcPct val="90000"/>
              </a:lnSpc>
            </a:pPr>
            <a:endParaRPr lang="en-US" altLang="en-US" sz="1800">
              <a:ea typeface="ＭＳ Ｐゴシック" panose="020B0600070205080204" pitchFamily="34" charset="-128"/>
            </a:endParaRPr>
          </a:p>
          <a:p>
            <a:pPr lvl="1">
              <a:lnSpc>
                <a:spcPct val="90000"/>
              </a:lnSpc>
            </a:pPr>
            <a:endParaRPr lang="en-US" altLang="en-US" sz="2400">
              <a:ea typeface="ＭＳ Ｐゴシック" panose="020B0600070205080204" pitchFamily="34" charset="-128"/>
            </a:endParaRPr>
          </a:p>
        </p:txBody>
      </p:sp>
      <p:graphicFrame>
        <p:nvGraphicFramePr>
          <p:cNvPr id="41986" name="Object 2">
            <a:extLst>
              <a:ext uri="{FF2B5EF4-FFF2-40B4-BE49-F238E27FC236}">
                <a16:creationId xmlns:a16="http://schemas.microsoft.com/office/drawing/2014/main" id="{1D38A9D4-0936-054E-819A-38B265857D21}"/>
              </a:ext>
            </a:extLst>
          </p:cNvPr>
          <p:cNvGraphicFramePr>
            <a:graphicFrameLocks noChangeAspect="1"/>
          </p:cNvGraphicFramePr>
          <p:nvPr/>
        </p:nvGraphicFramePr>
        <p:xfrm>
          <a:off x="4459288" y="1997075"/>
          <a:ext cx="2693987" cy="915988"/>
        </p:xfrm>
        <a:graphic>
          <a:graphicData uri="http://schemas.openxmlformats.org/presentationml/2006/ole">
            <mc:AlternateContent xmlns:mc="http://schemas.openxmlformats.org/markup-compatibility/2006">
              <mc:Choice xmlns:v="urn:schemas-microsoft-com:vml" Requires="v">
                <p:oleObj spid="_x0000_s42056" name="Equation" r:id="rId4" imgW="14630400" imgH="4972050" progId="Equation.3">
                  <p:embed/>
                </p:oleObj>
              </mc:Choice>
              <mc:Fallback>
                <p:oleObj name="Equation" r:id="rId4" imgW="14630400" imgH="497205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288" y="1997075"/>
                        <a:ext cx="2693987"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2" name="Text Box 6">
            <a:extLst>
              <a:ext uri="{FF2B5EF4-FFF2-40B4-BE49-F238E27FC236}">
                <a16:creationId xmlns:a16="http://schemas.microsoft.com/office/drawing/2014/main" id="{C3436315-96E4-B94A-AC85-DAC90CF303C1}"/>
              </a:ext>
            </a:extLst>
          </p:cNvPr>
          <p:cNvSpPr txBox="1">
            <a:spLocks noChangeArrowheads="1"/>
          </p:cNvSpPr>
          <p:nvPr/>
        </p:nvSpPr>
        <p:spPr bwMode="auto">
          <a:xfrm>
            <a:off x="1652588" y="2720975"/>
            <a:ext cx="31988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t>m</a:t>
            </a:r>
            <a:r>
              <a:rPr lang="en-US" altLang="en-US" sz="2000" i="1" baseline="-25000"/>
              <a:t>1</a:t>
            </a:r>
            <a:r>
              <a:rPr lang="en-US" altLang="en-US" sz="2000"/>
              <a:t> = mass of component 1</a:t>
            </a:r>
          </a:p>
        </p:txBody>
      </p:sp>
      <p:grpSp>
        <p:nvGrpSpPr>
          <p:cNvPr id="2" name="Group 9">
            <a:extLst>
              <a:ext uri="{FF2B5EF4-FFF2-40B4-BE49-F238E27FC236}">
                <a16:creationId xmlns:a16="http://schemas.microsoft.com/office/drawing/2014/main" id="{942BB699-A9EF-B94C-9830-A2B381DF80E0}"/>
              </a:ext>
            </a:extLst>
          </p:cNvPr>
          <p:cNvGrpSpPr>
            <a:grpSpLocks/>
          </p:cNvGrpSpPr>
          <p:nvPr/>
        </p:nvGrpSpPr>
        <p:grpSpPr bwMode="auto">
          <a:xfrm>
            <a:off x="1347788" y="3244850"/>
            <a:ext cx="6084887" cy="1566863"/>
            <a:chOff x="700" y="2388"/>
            <a:chExt cx="3833" cy="987"/>
          </a:xfrm>
        </p:grpSpPr>
        <p:graphicFrame>
          <p:nvGraphicFramePr>
            <p:cNvPr id="41988" name="Object 4">
              <a:extLst>
                <a:ext uri="{FF2B5EF4-FFF2-40B4-BE49-F238E27FC236}">
                  <a16:creationId xmlns:a16="http://schemas.microsoft.com/office/drawing/2014/main" id="{E4C89C87-1798-C74C-AF10-AB6E3A00D210}"/>
                </a:ext>
              </a:extLst>
            </p:cNvPr>
            <p:cNvGraphicFramePr>
              <a:graphicFrameLocks noChangeAspect="1"/>
            </p:cNvGraphicFramePr>
            <p:nvPr/>
          </p:nvGraphicFramePr>
          <p:xfrm>
            <a:off x="2734" y="2388"/>
            <a:ext cx="1799" cy="577"/>
          </p:xfrm>
          <a:graphic>
            <a:graphicData uri="http://schemas.openxmlformats.org/presentationml/2006/ole">
              <mc:AlternateContent xmlns:mc="http://schemas.openxmlformats.org/markup-compatibility/2006">
                <mc:Choice xmlns:v="urn:schemas-microsoft-com:vml" Requires="v">
                  <p:oleObj spid="_x0000_s42057" name="Equation" r:id="rId6" imgW="15506700" imgH="4972050" progId="Equation.3">
                    <p:embed/>
                  </p:oleObj>
                </mc:Choice>
                <mc:Fallback>
                  <p:oleObj name="Equation" r:id="rId6" imgW="15506700" imgH="497205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4" y="2388"/>
                          <a:ext cx="1799"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7" name="Text Box 7">
              <a:extLst>
                <a:ext uri="{FF2B5EF4-FFF2-40B4-BE49-F238E27FC236}">
                  <a16:creationId xmlns:a16="http://schemas.microsoft.com/office/drawing/2014/main" id="{22ECB589-8F62-B149-A637-994A555539AB}"/>
                </a:ext>
              </a:extLst>
            </p:cNvPr>
            <p:cNvSpPr txBox="1">
              <a:spLocks noChangeArrowheads="1"/>
            </p:cNvSpPr>
            <p:nvPr/>
          </p:nvSpPr>
          <p:spPr bwMode="auto">
            <a:xfrm>
              <a:off x="1338" y="3125"/>
              <a:ext cx="28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t>n</a:t>
              </a:r>
              <a:r>
                <a:rPr lang="en-US" altLang="en-US" sz="2000" i="1" baseline="-25000"/>
                <a:t>m1</a:t>
              </a:r>
              <a:r>
                <a:rPr lang="en-US" altLang="en-US" sz="2000"/>
                <a:t> = number of moles of component 1</a:t>
              </a:r>
            </a:p>
          </p:txBody>
        </p:sp>
        <p:sp>
          <p:nvSpPr>
            <p:cNvPr id="41998" name="Rectangle 8">
              <a:extLst>
                <a:ext uri="{FF2B5EF4-FFF2-40B4-BE49-F238E27FC236}">
                  <a16:creationId xmlns:a16="http://schemas.microsoft.com/office/drawing/2014/main" id="{F84925D8-5973-0143-A6EB-41C18D54F6B5}"/>
                </a:ext>
              </a:extLst>
            </p:cNvPr>
            <p:cNvSpPr>
              <a:spLocks noChangeArrowheads="1"/>
            </p:cNvSpPr>
            <p:nvPr/>
          </p:nvSpPr>
          <p:spPr bwMode="auto">
            <a:xfrm>
              <a:off x="700" y="2528"/>
              <a:ext cx="1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Char char="–"/>
              </a:pPr>
              <a:r>
                <a:rPr lang="en-US" altLang="en-US">
                  <a:solidFill>
                    <a:srgbClr val="0000FF"/>
                  </a:solidFill>
                </a:rPr>
                <a:t> atom percent</a:t>
              </a:r>
            </a:p>
          </p:txBody>
        </p:sp>
      </p:grpSp>
      <p:grpSp>
        <p:nvGrpSpPr>
          <p:cNvPr id="3" name="Group 10">
            <a:extLst>
              <a:ext uri="{FF2B5EF4-FFF2-40B4-BE49-F238E27FC236}">
                <a16:creationId xmlns:a16="http://schemas.microsoft.com/office/drawing/2014/main" id="{15CAFE06-FC99-5845-A6F8-9BB1A6259F2A}"/>
              </a:ext>
            </a:extLst>
          </p:cNvPr>
          <p:cNvGrpSpPr>
            <a:grpSpLocks/>
          </p:cNvGrpSpPr>
          <p:nvPr/>
        </p:nvGrpSpPr>
        <p:grpSpPr bwMode="auto">
          <a:xfrm>
            <a:off x="1157288" y="5065713"/>
            <a:ext cx="6003925" cy="1563687"/>
            <a:chOff x="700" y="2388"/>
            <a:chExt cx="3782" cy="985"/>
          </a:xfrm>
        </p:grpSpPr>
        <p:graphicFrame>
          <p:nvGraphicFramePr>
            <p:cNvPr id="41987" name="Object 3">
              <a:extLst>
                <a:ext uri="{FF2B5EF4-FFF2-40B4-BE49-F238E27FC236}">
                  <a16:creationId xmlns:a16="http://schemas.microsoft.com/office/drawing/2014/main" id="{3354CFA9-EE4F-8241-80F1-1514348BECF8}"/>
                </a:ext>
              </a:extLst>
            </p:cNvPr>
            <p:cNvGraphicFramePr>
              <a:graphicFrameLocks noChangeAspect="1"/>
            </p:cNvGraphicFramePr>
            <p:nvPr/>
          </p:nvGraphicFramePr>
          <p:xfrm>
            <a:off x="2784" y="2388"/>
            <a:ext cx="1698" cy="577"/>
          </p:xfrm>
          <a:graphic>
            <a:graphicData uri="http://schemas.openxmlformats.org/presentationml/2006/ole">
              <mc:AlternateContent xmlns:mc="http://schemas.openxmlformats.org/markup-compatibility/2006">
                <mc:Choice xmlns:v="urn:schemas-microsoft-com:vml" Requires="v">
                  <p:oleObj spid="_x0000_s42058" name="Equation" r:id="rId8" imgW="14630400" imgH="4972050" progId="Equation.DSMT4">
                    <p:embed/>
                  </p:oleObj>
                </mc:Choice>
                <mc:Fallback>
                  <p:oleObj name="Equation" r:id="rId8" imgW="14630400" imgH="497205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4" y="2388"/>
                          <a:ext cx="1698" cy="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5" name="Text Box 12">
              <a:extLst>
                <a:ext uri="{FF2B5EF4-FFF2-40B4-BE49-F238E27FC236}">
                  <a16:creationId xmlns:a16="http://schemas.microsoft.com/office/drawing/2014/main" id="{2E4DBFDC-CB3D-F24B-92F9-C4EF477C541D}"/>
                </a:ext>
              </a:extLst>
            </p:cNvPr>
            <p:cNvSpPr txBox="1">
              <a:spLocks noChangeArrowheads="1"/>
            </p:cNvSpPr>
            <p:nvPr/>
          </p:nvSpPr>
          <p:spPr bwMode="auto">
            <a:xfrm>
              <a:off x="1338" y="3123"/>
              <a:ext cx="27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i="1"/>
                <a:t>V</a:t>
              </a:r>
              <a:r>
                <a:rPr lang="en-US" altLang="en-US" sz="2000" i="1" baseline="-25000"/>
                <a:t>m1</a:t>
              </a:r>
              <a:r>
                <a:rPr lang="en-US" altLang="en-US" sz="2000"/>
                <a:t> = volume of component 1 = m</a:t>
              </a:r>
              <a:r>
                <a:rPr lang="en-US" altLang="en-US" sz="2000" baseline="-25000"/>
                <a:t>1</a:t>
              </a:r>
              <a:r>
                <a:rPr lang="en-US" altLang="en-US" sz="2000"/>
                <a:t>/</a:t>
              </a:r>
              <a:r>
                <a:rPr lang="en-US" altLang="en-US" sz="2000">
                  <a:latin typeface="Symbol" pitchFamily="2" charset="2"/>
                </a:rPr>
                <a:t>r</a:t>
              </a:r>
              <a:r>
                <a:rPr lang="en-US" altLang="en-US" sz="2000" baseline="-25000"/>
                <a:t>1</a:t>
              </a:r>
            </a:p>
          </p:txBody>
        </p:sp>
        <p:sp>
          <p:nvSpPr>
            <p:cNvPr id="41996" name="Rectangle 13">
              <a:extLst>
                <a:ext uri="{FF2B5EF4-FFF2-40B4-BE49-F238E27FC236}">
                  <a16:creationId xmlns:a16="http://schemas.microsoft.com/office/drawing/2014/main" id="{5806B993-F835-8F42-B535-44215C88C217}"/>
                </a:ext>
              </a:extLst>
            </p:cNvPr>
            <p:cNvSpPr>
              <a:spLocks noChangeArrowheads="1"/>
            </p:cNvSpPr>
            <p:nvPr/>
          </p:nvSpPr>
          <p:spPr bwMode="auto">
            <a:xfrm>
              <a:off x="700" y="2528"/>
              <a:ext cx="1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Char char="–"/>
              </a:pPr>
              <a:r>
                <a:rPr lang="en-US" altLang="en-US">
                  <a:solidFill>
                    <a:srgbClr val="0000FF"/>
                  </a:solidFill>
                </a:rPr>
                <a:t> volume percent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FFE1662E-CBBF-A146-9E6A-CDDE5B3436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208C58F-EC67-184B-B2B0-780D8243BA7A}" type="slidenum">
              <a:rPr lang="en-US" altLang="en-US" sz="1200"/>
              <a:pPr/>
              <a:t>21</a:t>
            </a:fld>
            <a:endParaRPr lang="en-US" altLang="en-US" sz="1200"/>
          </a:p>
        </p:txBody>
      </p:sp>
      <p:sp>
        <p:nvSpPr>
          <p:cNvPr id="44035" name="Rectangle 3">
            <a:extLst>
              <a:ext uri="{FF2B5EF4-FFF2-40B4-BE49-F238E27FC236}">
                <a16:creationId xmlns:a16="http://schemas.microsoft.com/office/drawing/2014/main" id="{C85A6A4A-0886-2F45-BA32-BFE4DB70CFB0}"/>
              </a:ext>
            </a:extLst>
          </p:cNvPr>
          <p:cNvSpPr>
            <a:spLocks noChangeArrowheads="1"/>
          </p:cNvSpPr>
          <p:nvPr/>
        </p:nvSpPr>
        <p:spPr bwMode="auto">
          <a:xfrm>
            <a:off x="762000" y="1371600"/>
            <a:ext cx="7848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  are line defects,</a:t>
            </a:r>
          </a:p>
          <a:p>
            <a:r>
              <a:rPr lang="en-US" altLang="en-US" sz="2200"/>
              <a:t>•  slip between crystal planes result when dislocations move,</a:t>
            </a:r>
          </a:p>
          <a:p>
            <a:r>
              <a:rPr lang="en-US" altLang="en-US" sz="2200"/>
              <a:t>•  produce permanent (plastic) deformation.</a:t>
            </a:r>
          </a:p>
        </p:txBody>
      </p:sp>
      <p:sp>
        <p:nvSpPr>
          <p:cNvPr id="44036" name="Rectangle 4">
            <a:extLst>
              <a:ext uri="{FF2B5EF4-FFF2-40B4-BE49-F238E27FC236}">
                <a16:creationId xmlns:a16="http://schemas.microsoft.com/office/drawing/2014/main" id="{41E8F599-C9D8-B241-AD27-44B07523A517}"/>
              </a:ext>
            </a:extLst>
          </p:cNvPr>
          <p:cNvSpPr>
            <a:spLocks noChangeArrowheads="1"/>
          </p:cNvSpPr>
          <p:nvPr/>
        </p:nvSpPr>
        <p:spPr bwMode="auto">
          <a:xfrm>
            <a:off x="533400" y="990600"/>
            <a:ext cx="3657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chemeClr val="accent2"/>
                </a:solidFill>
              </a:rPr>
              <a:t>Dislocations</a:t>
            </a:r>
            <a:r>
              <a:rPr lang="en-US" altLang="en-US" sz="2800"/>
              <a:t>:</a:t>
            </a:r>
            <a:endParaRPr lang="en-US" altLang="en-US"/>
          </a:p>
        </p:txBody>
      </p:sp>
      <p:sp>
        <p:nvSpPr>
          <p:cNvPr id="44037" name="Rectangle 5">
            <a:extLst>
              <a:ext uri="{FF2B5EF4-FFF2-40B4-BE49-F238E27FC236}">
                <a16:creationId xmlns:a16="http://schemas.microsoft.com/office/drawing/2014/main" id="{0D801AF2-3467-6849-8508-6AA5CB789CF4}"/>
              </a:ext>
            </a:extLst>
          </p:cNvPr>
          <p:cNvSpPr>
            <a:spLocks noChangeArrowheads="1"/>
          </p:cNvSpPr>
          <p:nvPr/>
        </p:nvSpPr>
        <p:spPr bwMode="auto">
          <a:xfrm>
            <a:off x="533400" y="2773363"/>
            <a:ext cx="4648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Schematic of Zinc (HCP):</a:t>
            </a:r>
          </a:p>
        </p:txBody>
      </p:sp>
      <p:sp>
        <p:nvSpPr>
          <p:cNvPr id="44038" name="Rectangle 6">
            <a:extLst>
              <a:ext uri="{FF2B5EF4-FFF2-40B4-BE49-F238E27FC236}">
                <a16:creationId xmlns:a16="http://schemas.microsoft.com/office/drawing/2014/main" id="{0B21AA4B-4F51-F34D-BF9C-63318390575E}"/>
              </a:ext>
            </a:extLst>
          </p:cNvPr>
          <p:cNvSpPr>
            <a:spLocks noChangeArrowheads="1"/>
          </p:cNvSpPr>
          <p:nvPr/>
        </p:nvSpPr>
        <p:spPr bwMode="auto">
          <a:xfrm>
            <a:off x="669925" y="3149600"/>
            <a:ext cx="27828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  before deformation</a:t>
            </a:r>
          </a:p>
        </p:txBody>
      </p:sp>
      <p:sp>
        <p:nvSpPr>
          <p:cNvPr id="44039" name="Rectangle 7">
            <a:extLst>
              <a:ext uri="{FF2B5EF4-FFF2-40B4-BE49-F238E27FC236}">
                <a16:creationId xmlns:a16="http://schemas.microsoft.com/office/drawing/2014/main" id="{885017EF-7B8B-E140-B2CF-9621DA69CCC2}"/>
              </a:ext>
            </a:extLst>
          </p:cNvPr>
          <p:cNvSpPr>
            <a:spLocks noChangeArrowheads="1"/>
          </p:cNvSpPr>
          <p:nvPr/>
        </p:nvSpPr>
        <p:spPr bwMode="auto">
          <a:xfrm>
            <a:off x="4556125" y="3149600"/>
            <a:ext cx="32480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  after tensile elongation</a:t>
            </a:r>
          </a:p>
        </p:txBody>
      </p:sp>
      <p:sp>
        <p:nvSpPr>
          <p:cNvPr id="44040" name="Line 8">
            <a:extLst>
              <a:ext uri="{FF2B5EF4-FFF2-40B4-BE49-F238E27FC236}">
                <a16:creationId xmlns:a16="http://schemas.microsoft.com/office/drawing/2014/main" id="{49E09E3E-88C8-DD4E-B0ED-55BE154F6F76}"/>
              </a:ext>
            </a:extLst>
          </p:cNvPr>
          <p:cNvSpPr>
            <a:spLocks noChangeShapeType="1"/>
          </p:cNvSpPr>
          <p:nvPr/>
        </p:nvSpPr>
        <p:spPr bwMode="auto">
          <a:xfrm flipH="1">
            <a:off x="6019800" y="4267200"/>
            <a:ext cx="4572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4041" name="Rectangle 9">
            <a:extLst>
              <a:ext uri="{FF2B5EF4-FFF2-40B4-BE49-F238E27FC236}">
                <a16:creationId xmlns:a16="http://schemas.microsoft.com/office/drawing/2014/main" id="{69EFAD79-9D14-BC46-9B58-F24415FDBA7F}"/>
              </a:ext>
            </a:extLst>
          </p:cNvPr>
          <p:cNvSpPr>
            <a:spLocks noChangeArrowheads="1"/>
          </p:cNvSpPr>
          <p:nvPr/>
        </p:nvSpPr>
        <p:spPr bwMode="auto">
          <a:xfrm>
            <a:off x="6553200" y="4038600"/>
            <a:ext cx="145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slip steps</a:t>
            </a:r>
          </a:p>
        </p:txBody>
      </p:sp>
      <p:sp>
        <p:nvSpPr>
          <p:cNvPr id="44042" name="Rectangle 10">
            <a:extLst>
              <a:ext uri="{FF2B5EF4-FFF2-40B4-BE49-F238E27FC236}">
                <a16:creationId xmlns:a16="http://schemas.microsoft.com/office/drawing/2014/main" id="{44E257FA-1CD4-AD4E-BEE3-ADAF10ECDB86}"/>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Line Defects</a:t>
            </a:r>
          </a:p>
        </p:txBody>
      </p:sp>
      <p:sp>
        <p:nvSpPr>
          <p:cNvPr id="44043" name="AutoShape 13">
            <a:extLst>
              <a:ext uri="{FF2B5EF4-FFF2-40B4-BE49-F238E27FC236}">
                <a16:creationId xmlns:a16="http://schemas.microsoft.com/office/drawing/2014/main" id="{7315B3FF-E28A-6342-922E-227C0DE27F31}"/>
              </a:ext>
            </a:extLst>
          </p:cNvPr>
          <p:cNvSpPr>
            <a:spLocks noChangeAspect="1" noChangeArrowheads="1" noTextEdit="1"/>
          </p:cNvSpPr>
          <p:nvPr/>
        </p:nvSpPr>
        <p:spPr bwMode="auto">
          <a:xfrm>
            <a:off x="2057400" y="4114800"/>
            <a:ext cx="3683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044" name="Freeform 15">
            <a:extLst>
              <a:ext uri="{FF2B5EF4-FFF2-40B4-BE49-F238E27FC236}">
                <a16:creationId xmlns:a16="http://schemas.microsoft.com/office/drawing/2014/main" id="{9565D3AC-EFEA-2E4D-A1A2-64A70E93161C}"/>
              </a:ext>
            </a:extLst>
          </p:cNvPr>
          <p:cNvSpPr>
            <a:spLocks/>
          </p:cNvSpPr>
          <p:nvPr/>
        </p:nvSpPr>
        <p:spPr bwMode="auto">
          <a:xfrm>
            <a:off x="2070100" y="4127500"/>
            <a:ext cx="317500" cy="1600200"/>
          </a:xfrm>
          <a:custGeom>
            <a:avLst/>
            <a:gdLst>
              <a:gd name="T0" fmla="*/ 0 w 200"/>
              <a:gd name="T1" fmla="*/ 0 h 1008"/>
              <a:gd name="T2" fmla="*/ 0 w 200"/>
              <a:gd name="T3" fmla="*/ 2147483647 h 1008"/>
              <a:gd name="T4" fmla="*/ 2147483647 w 200"/>
              <a:gd name="T5" fmla="*/ 2147483647 h 1008"/>
              <a:gd name="T6" fmla="*/ 2147483647 w 200"/>
              <a:gd name="T7" fmla="*/ 0 h 1008"/>
              <a:gd name="T8" fmla="*/ 0 w 200"/>
              <a:gd name="T9" fmla="*/ 0 h 1008"/>
              <a:gd name="T10" fmla="*/ 0 w 200"/>
              <a:gd name="T11" fmla="*/ 0 h 1008"/>
              <a:gd name="T12" fmla="*/ 0 60000 65536"/>
              <a:gd name="T13" fmla="*/ 0 60000 65536"/>
              <a:gd name="T14" fmla="*/ 0 60000 65536"/>
              <a:gd name="T15" fmla="*/ 0 60000 65536"/>
              <a:gd name="T16" fmla="*/ 0 60000 65536"/>
              <a:gd name="T17" fmla="*/ 0 60000 65536"/>
              <a:gd name="T18" fmla="*/ 0 w 200"/>
              <a:gd name="T19" fmla="*/ 0 h 1008"/>
              <a:gd name="T20" fmla="*/ 200 w 200"/>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200" h="1008">
                <a:moveTo>
                  <a:pt x="0" y="0"/>
                </a:moveTo>
                <a:lnTo>
                  <a:pt x="0" y="1008"/>
                </a:lnTo>
                <a:lnTo>
                  <a:pt x="200" y="1008"/>
                </a:lnTo>
                <a:lnTo>
                  <a:pt x="200" y="0"/>
                </a:lnTo>
                <a:lnTo>
                  <a:pt x="0" y="0"/>
                </a:lnTo>
                <a:close/>
              </a:path>
            </a:pathLst>
          </a:custGeom>
          <a:solidFill>
            <a:srgbClr val="FF6666"/>
          </a:solidFill>
          <a:ln w="1905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44045" name="Group 49">
            <a:extLst>
              <a:ext uri="{FF2B5EF4-FFF2-40B4-BE49-F238E27FC236}">
                <a16:creationId xmlns:a16="http://schemas.microsoft.com/office/drawing/2014/main" id="{14FA241D-C583-8445-8CD1-B9F1F3BEA07A}"/>
              </a:ext>
            </a:extLst>
          </p:cNvPr>
          <p:cNvGrpSpPr>
            <a:grpSpLocks/>
          </p:cNvGrpSpPr>
          <p:nvPr/>
        </p:nvGrpSpPr>
        <p:grpSpPr bwMode="auto">
          <a:xfrm>
            <a:off x="5664200" y="3581400"/>
            <a:ext cx="495300" cy="2560638"/>
            <a:chOff x="3568" y="2256"/>
            <a:chExt cx="312" cy="1613"/>
          </a:xfrm>
        </p:grpSpPr>
        <p:sp>
          <p:nvSpPr>
            <p:cNvPr id="44047" name="Freeform 46">
              <a:extLst>
                <a:ext uri="{FF2B5EF4-FFF2-40B4-BE49-F238E27FC236}">
                  <a16:creationId xmlns:a16="http://schemas.microsoft.com/office/drawing/2014/main" id="{0A4CB08A-9685-8B41-A7E1-D14413DBE408}"/>
                </a:ext>
              </a:extLst>
            </p:cNvPr>
            <p:cNvSpPr>
              <a:spLocks/>
            </p:cNvSpPr>
            <p:nvPr/>
          </p:nvSpPr>
          <p:spPr bwMode="auto">
            <a:xfrm>
              <a:off x="3612" y="2840"/>
              <a:ext cx="196" cy="308"/>
            </a:xfrm>
            <a:custGeom>
              <a:avLst/>
              <a:gdLst>
                <a:gd name="T0" fmla="*/ 0 w 196"/>
                <a:gd name="T1" fmla="*/ 0 h 308"/>
                <a:gd name="T2" fmla="*/ 0 w 196"/>
                <a:gd name="T3" fmla="*/ 112 h 308"/>
                <a:gd name="T4" fmla="*/ 196 w 196"/>
                <a:gd name="T5" fmla="*/ 308 h 308"/>
                <a:gd name="T6" fmla="*/ 196 w 196"/>
                <a:gd name="T7" fmla="*/ 200 h 308"/>
                <a:gd name="T8" fmla="*/ 0 w 196"/>
                <a:gd name="T9" fmla="*/ 0 h 308"/>
                <a:gd name="T10" fmla="*/ 0 60000 65536"/>
                <a:gd name="T11" fmla="*/ 0 60000 65536"/>
                <a:gd name="T12" fmla="*/ 0 60000 65536"/>
                <a:gd name="T13" fmla="*/ 0 60000 65536"/>
                <a:gd name="T14" fmla="*/ 0 60000 65536"/>
                <a:gd name="T15" fmla="*/ 0 w 196"/>
                <a:gd name="T16" fmla="*/ 0 h 308"/>
                <a:gd name="T17" fmla="*/ 196 w 196"/>
                <a:gd name="T18" fmla="*/ 308 h 308"/>
              </a:gdLst>
              <a:ahLst/>
              <a:cxnLst>
                <a:cxn ang="T10">
                  <a:pos x="T0" y="T1"/>
                </a:cxn>
                <a:cxn ang="T11">
                  <a:pos x="T2" y="T3"/>
                </a:cxn>
                <a:cxn ang="T12">
                  <a:pos x="T4" y="T5"/>
                </a:cxn>
                <a:cxn ang="T13">
                  <a:pos x="T6" y="T7"/>
                </a:cxn>
                <a:cxn ang="T14">
                  <a:pos x="T8" y="T9"/>
                </a:cxn>
              </a:cxnLst>
              <a:rect l="T15" t="T16" r="T17" b="T18"/>
              <a:pathLst>
                <a:path w="196" h="308">
                  <a:moveTo>
                    <a:pt x="0" y="0"/>
                  </a:moveTo>
                  <a:lnTo>
                    <a:pt x="0" y="112"/>
                  </a:lnTo>
                  <a:lnTo>
                    <a:pt x="196" y="308"/>
                  </a:lnTo>
                  <a:lnTo>
                    <a:pt x="196" y="200"/>
                  </a:lnTo>
                  <a:lnTo>
                    <a:pt x="0" y="0"/>
                  </a:lnTo>
                  <a:close/>
                </a:path>
              </a:pathLst>
            </a:custGeom>
            <a:solidFill>
              <a:srgbClr val="FF6666"/>
            </a:solidFill>
            <a:ln w="19050">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48" name="Freeform 45">
              <a:extLst>
                <a:ext uri="{FF2B5EF4-FFF2-40B4-BE49-F238E27FC236}">
                  <a16:creationId xmlns:a16="http://schemas.microsoft.com/office/drawing/2014/main" id="{BF313826-7A2C-7746-9A24-F841479ABFD1}"/>
                </a:ext>
              </a:extLst>
            </p:cNvPr>
            <p:cNvSpPr>
              <a:spLocks/>
            </p:cNvSpPr>
            <p:nvPr/>
          </p:nvSpPr>
          <p:spPr bwMode="auto">
            <a:xfrm rot="10800000">
              <a:off x="3676" y="3120"/>
              <a:ext cx="204" cy="504"/>
            </a:xfrm>
            <a:custGeom>
              <a:avLst/>
              <a:gdLst>
                <a:gd name="T0" fmla="*/ 4 w 204"/>
                <a:gd name="T1" fmla="*/ 0 h 504"/>
                <a:gd name="T2" fmla="*/ 204 w 204"/>
                <a:gd name="T3" fmla="*/ 0 h 504"/>
                <a:gd name="T4" fmla="*/ 204 w 204"/>
                <a:gd name="T5" fmla="*/ 504 h 504"/>
                <a:gd name="T6" fmla="*/ 0 w 204"/>
                <a:gd name="T7" fmla="*/ 300 h 504"/>
                <a:gd name="T8" fmla="*/ 4 w 204"/>
                <a:gd name="T9" fmla="*/ 0 h 504"/>
                <a:gd name="T10" fmla="*/ 0 60000 65536"/>
                <a:gd name="T11" fmla="*/ 0 60000 65536"/>
                <a:gd name="T12" fmla="*/ 0 60000 65536"/>
                <a:gd name="T13" fmla="*/ 0 60000 65536"/>
                <a:gd name="T14" fmla="*/ 0 60000 65536"/>
                <a:gd name="T15" fmla="*/ 0 w 204"/>
                <a:gd name="T16" fmla="*/ 0 h 504"/>
                <a:gd name="T17" fmla="*/ 204 w 204"/>
                <a:gd name="T18" fmla="*/ 504 h 504"/>
              </a:gdLst>
              <a:ahLst/>
              <a:cxnLst>
                <a:cxn ang="T10">
                  <a:pos x="T0" y="T1"/>
                </a:cxn>
                <a:cxn ang="T11">
                  <a:pos x="T2" y="T3"/>
                </a:cxn>
                <a:cxn ang="T12">
                  <a:pos x="T4" y="T5"/>
                </a:cxn>
                <a:cxn ang="T13">
                  <a:pos x="T6" y="T7"/>
                </a:cxn>
                <a:cxn ang="T14">
                  <a:pos x="T8" y="T9"/>
                </a:cxn>
              </a:cxnLst>
              <a:rect l="T15" t="T16" r="T17" b="T18"/>
              <a:pathLst>
                <a:path w="204" h="504">
                  <a:moveTo>
                    <a:pt x="4" y="0"/>
                  </a:moveTo>
                  <a:lnTo>
                    <a:pt x="204" y="0"/>
                  </a:lnTo>
                  <a:lnTo>
                    <a:pt x="204" y="504"/>
                  </a:lnTo>
                  <a:lnTo>
                    <a:pt x="0" y="300"/>
                  </a:lnTo>
                  <a:lnTo>
                    <a:pt x="4" y="0"/>
                  </a:lnTo>
                  <a:close/>
                </a:path>
              </a:pathLst>
            </a:custGeom>
            <a:solidFill>
              <a:srgbClr val="FF6666"/>
            </a:solidFill>
            <a:ln w="19050">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49" name="Freeform 44">
              <a:extLst>
                <a:ext uri="{FF2B5EF4-FFF2-40B4-BE49-F238E27FC236}">
                  <a16:creationId xmlns:a16="http://schemas.microsoft.com/office/drawing/2014/main" id="{99C37C03-9DDC-0B41-A241-ABCBA07E79A8}"/>
                </a:ext>
              </a:extLst>
            </p:cNvPr>
            <p:cNvSpPr>
              <a:spLocks/>
            </p:cNvSpPr>
            <p:nvPr/>
          </p:nvSpPr>
          <p:spPr bwMode="auto">
            <a:xfrm>
              <a:off x="3568" y="2500"/>
              <a:ext cx="204" cy="504"/>
            </a:xfrm>
            <a:custGeom>
              <a:avLst/>
              <a:gdLst>
                <a:gd name="T0" fmla="*/ 4 w 204"/>
                <a:gd name="T1" fmla="*/ 0 h 504"/>
                <a:gd name="T2" fmla="*/ 204 w 204"/>
                <a:gd name="T3" fmla="*/ 0 h 504"/>
                <a:gd name="T4" fmla="*/ 204 w 204"/>
                <a:gd name="T5" fmla="*/ 504 h 504"/>
                <a:gd name="T6" fmla="*/ 0 w 204"/>
                <a:gd name="T7" fmla="*/ 300 h 504"/>
                <a:gd name="T8" fmla="*/ 4 w 204"/>
                <a:gd name="T9" fmla="*/ 0 h 504"/>
                <a:gd name="T10" fmla="*/ 0 60000 65536"/>
                <a:gd name="T11" fmla="*/ 0 60000 65536"/>
                <a:gd name="T12" fmla="*/ 0 60000 65536"/>
                <a:gd name="T13" fmla="*/ 0 60000 65536"/>
                <a:gd name="T14" fmla="*/ 0 60000 65536"/>
                <a:gd name="T15" fmla="*/ 0 w 204"/>
                <a:gd name="T16" fmla="*/ 0 h 504"/>
                <a:gd name="T17" fmla="*/ 204 w 204"/>
                <a:gd name="T18" fmla="*/ 504 h 504"/>
              </a:gdLst>
              <a:ahLst/>
              <a:cxnLst>
                <a:cxn ang="T10">
                  <a:pos x="T0" y="T1"/>
                </a:cxn>
                <a:cxn ang="T11">
                  <a:pos x="T2" y="T3"/>
                </a:cxn>
                <a:cxn ang="T12">
                  <a:pos x="T4" y="T5"/>
                </a:cxn>
                <a:cxn ang="T13">
                  <a:pos x="T6" y="T7"/>
                </a:cxn>
                <a:cxn ang="T14">
                  <a:pos x="T8" y="T9"/>
                </a:cxn>
              </a:cxnLst>
              <a:rect l="T15" t="T16" r="T17" b="T18"/>
              <a:pathLst>
                <a:path w="204" h="504">
                  <a:moveTo>
                    <a:pt x="4" y="0"/>
                  </a:moveTo>
                  <a:lnTo>
                    <a:pt x="204" y="0"/>
                  </a:lnTo>
                  <a:lnTo>
                    <a:pt x="204" y="504"/>
                  </a:lnTo>
                  <a:lnTo>
                    <a:pt x="0" y="300"/>
                  </a:lnTo>
                  <a:lnTo>
                    <a:pt x="4" y="0"/>
                  </a:lnTo>
                  <a:close/>
                </a:path>
              </a:pathLst>
            </a:custGeom>
            <a:solidFill>
              <a:srgbClr val="FF6666"/>
            </a:solidFill>
            <a:ln w="19050">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50" name="Line 32">
              <a:extLst>
                <a:ext uri="{FF2B5EF4-FFF2-40B4-BE49-F238E27FC236}">
                  <a16:creationId xmlns:a16="http://schemas.microsoft.com/office/drawing/2014/main" id="{D3C09B22-C254-AC42-A6E9-6040BE27CCB0}"/>
                </a:ext>
              </a:extLst>
            </p:cNvPr>
            <p:cNvSpPr>
              <a:spLocks noChangeShapeType="1"/>
            </p:cNvSpPr>
            <p:nvPr/>
          </p:nvSpPr>
          <p:spPr bwMode="auto">
            <a:xfrm>
              <a:off x="3782" y="3619"/>
              <a:ext cx="0" cy="2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51" name="Line 33">
              <a:extLst>
                <a:ext uri="{FF2B5EF4-FFF2-40B4-BE49-F238E27FC236}">
                  <a16:creationId xmlns:a16="http://schemas.microsoft.com/office/drawing/2014/main" id="{79F6C2F6-6D63-9D47-85B6-622DA6E7EC8E}"/>
                </a:ext>
              </a:extLst>
            </p:cNvPr>
            <p:cNvSpPr>
              <a:spLocks noChangeShapeType="1"/>
            </p:cNvSpPr>
            <p:nvPr/>
          </p:nvSpPr>
          <p:spPr bwMode="auto">
            <a:xfrm flipV="1">
              <a:off x="3675" y="2256"/>
              <a:ext cx="0" cy="2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52" name="Freeform 48">
              <a:extLst>
                <a:ext uri="{FF2B5EF4-FFF2-40B4-BE49-F238E27FC236}">
                  <a16:creationId xmlns:a16="http://schemas.microsoft.com/office/drawing/2014/main" id="{38A707F7-5B74-7E44-AE3F-D821F0550CE8}"/>
                </a:ext>
              </a:extLst>
            </p:cNvPr>
            <p:cNvSpPr>
              <a:spLocks/>
            </p:cNvSpPr>
            <p:nvPr/>
          </p:nvSpPr>
          <p:spPr bwMode="auto">
            <a:xfrm>
              <a:off x="3640" y="2976"/>
              <a:ext cx="196" cy="308"/>
            </a:xfrm>
            <a:custGeom>
              <a:avLst/>
              <a:gdLst>
                <a:gd name="T0" fmla="*/ 0 w 196"/>
                <a:gd name="T1" fmla="*/ 0 h 308"/>
                <a:gd name="T2" fmla="*/ 0 w 196"/>
                <a:gd name="T3" fmla="*/ 112 h 308"/>
                <a:gd name="T4" fmla="*/ 196 w 196"/>
                <a:gd name="T5" fmla="*/ 308 h 308"/>
                <a:gd name="T6" fmla="*/ 196 w 196"/>
                <a:gd name="T7" fmla="*/ 200 h 308"/>
                <a:gd name="T8" fmla="*/ 0 w 196"/>
                <a:gd name="T9" fmla="*/ 0 h 308"/>
                <a:gd name="T10" fmla="*/ 0 60000 65536"/>
                <a:gd name="T11" fmla="*/ 0 60000 65536"/>
                <a:gd name="T12" fmla="*/ 0 60000 65536"/>
                <a:gd name="T13" fmla="*/ 0 60000 65536"/>
                <a:gd name="T14" fmla="*/ 0 60000 65536"/>
                <a:gd name="T15" fmla="*/ 0 w 196"/>
                <a:gd name="T16" fmla="*/ 0 h 308"/>
                <a:gd name="T17" fmla="*/ 196 w 196"/>
                <a:gd name="T18" fmla="*/ 308 h 308"/>
              </a:gdLst>
              <a:ahLst/>
              <a:cxnLst>
                <a:cxn ang="T10">
                  <a:pos x="T0" y="T1"/>
                </a:cxn>
                <a:cxn ang="T11">
                  <a:pos x="T2" y="T3"/>
                </a:cxn>
                <a:cxn ang="T12">
                  <a:pos x="T4" y="T5"/>
                </a:cxn>
                <a:cxn ang="T13">
                  <a:pos x="T6" y="T7"/>
                </a:cxn>
                <a:cxn ang="T14">
                  <a:pos x="T8" y="T9"/>
                </a:cxn>
              </a:cxnLst>
              <a:rect l="T15" t="T16" r="T17" b="T18"/>
              <a:pathLst>
                <a:path w="196" h="308">
                  <a:moveTo>
                    <a:pt x="0" y="0"/>
                  </a:moveTo>
                  <a:lnTo>
                    <a:pt x="0" y="112"/>
                  </a:lnTo>
                  <a:lnTo>
                    <a:pt x="196" y="308"/>
                  </a:lnTo>
                  <a:lnTo>
                    <a:pt x="196" y="200"/>
                  </a:lnTo>
                  <a:lnTo>
                    <a:pt x="0" y="0"/>
                  </a:lnTo>
                  <a:close/>
                </a:path>
              </a:pathLst>
            </a:custGeom>
            <a:solidFill>
              <a:srgbClr val="FF6666"/>
            </a:solidFill>
            <a:ln w="19050">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a:extLst>
              <a:ext uri="{FF2B5EF4-FFF2-40B4-BE49-F238E27FC236}">
                <a16:creationId xmlns:a16="http://schemas.microsoft.com/office/drawing/2014/main" id="{7CF003C6-392A-D447-A7B5-FD3430D96B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CD470D6-7BA5-4F4E-BB59-E6E907EAD33B}" type="slidenum">
              <a:rPr lang="en-US" altLang="en-US" sz="1200"/>
              <a:pPr/>
              <a:t>22</a:t>
            </a:fld>
            <a:endParaRPr lang="en-US" altLang="en-US" sz="1200"/>
          </a:p>
        </p:txBody>
      </p:sp>
      <p:sp>
        <p:nvSpPr>
          <p:cNvPr id="46083" name="Rectangle 2">
            <a:extLst>
              <a:ext uri="{FF2B5EF4-FFF2-40B4-BE49-F238E27FC236}">
                <a16:creationId xmlns:a16="http://schemas.microsoft.com/office/drawing/2014/main" id="{A42616C1-889A-A047-B38B-3879AC0A920F}"/>
              </a:ext>
            </a:extLst>
          </p:cNvPr>
          <p:cNvSpPr>
            <a:spLocks noGrp="1" noChangeArrowheads="1"/>
          </p:cNvSpPr>
          <p:nvPr>
            <p:ph type="title"/>
          </p:nvPr>
        </p:nvSpPr>
        <p:spPr/>
        <p:txBody>
          <a:bodyPr/>
          <a:lstStyle/>
          <a:p>
            <a:r>
              <a:rPr lang="en-US" altLang="en-US" sz="4000">
                <a:ea typeface="ＭＳ Ｐゴシック" panose="020B0600070205080204" pitchFamily="34" charset="-128"/>
              </a:rPr>
              <a:t>Imperfections in Solids</a:t>
            </a:r>
            <a:endParaRPr lang="en-US" altLang="en-US">
              <a:ea typeface="ＭＳ Ｐゴシック" panose="020B0600070205080204" pitchFamily="34" charset="-128"/>
            </a:endParaRPr>
          </a:p>
        </p:txBody>
      </p:sp>
      <p:sp>
        <p:nvSpPr>
          <p:cNvPr id="46084" name="Rectangle 3">
            <a:extLst>
              <a:ext uri="{FF2B5EF4-FFF2-40B4-BE49-F238E27FC236}">
                <a16:creationId xmlns:a16="http://schemas.microsoft.com/office/drawing/2014/main" id="{6CE2591C-AF69-A34F-9974-8A453F4C51A9}"/>
              </a:ext>
            </a:extLst>
          </p:cNvPr>
          <p:cNvSpPr>
            <a:spLocks noGrp="1" noChangeArrowheads="1"/>
          </p:cNvSpPr>
          <p:nvPr>
            <p:ph type="body" idx="1"/>
          </p:nvPr>
        </p:nvSpPr>
        <p:spPr>
          <a:xfrm>
            <a:off x="655638" y="1619250"/>
            <a:ext cx="7772400" cy="4114800"/>
          </a:xfrm>
        </p:spPr>
        <p:txBody>
          <a:bodyPr/>
          <a:lstStyle/>
          <a:p>
            <a:pPr>
              <a:lnSpc>
                <a:spcPct val="90000"/>
              </a:lnSpc>
              <a:buFontTx/>
              <a:buNone/>
            </a:pPr>
            <a:r>
              <a:rPr lang="en-US" altLang="en-US" sz="2400">
                <a:ea typeface="ＭＳ Ｐゴシック" panose="020B0600070205080204" pitchFamily="34" charset="-128"/>
              </a:rPr>
              <a:t>Linear Defects (</a:t>
            </a:r>
            <a:r>
              <a:rPr lang="en-US" altLang="en-US" sz="2400">
                <a:solidFill>
                  <a:schemeClr val="accent2"/>
                </a:solidFill>
                <a:ea typeface="ＭＳ Ｐゴシック" panose="020B0600070205080204" pitchFamily="34" charset="-128"/>
              </a:rPr>
              <a:t>Dislocations</a:t>
            </a:r>
            <a:r>
              <a:rPr lang="en-US" altLang="en-US" sz="2400">
                <a:ea typeface="ＭＳ Ｐゴシック" panose="020B0600070205080204" pitchFamily="34" charset="-128"/>
              </a:rPr>
              <a:t>)</a:t>
            </a:r>
            <a:endParaRPr lang="en-US" altLang="en-US" sz="1800">
              <a:ea typeface="ＭＳ Ｐゴシック" panose="020B0600070205080204" pitchFamily="34" charset="-128"/>
            </a:endParaRPr>
          </a:p>
          <a:p>
            <a:pPr lvl="1">
              <a:lnSpc>
                <a:spcPct val="90000"/>
              </a:lnSpc>
            </a:pPr>
            <a:r>
              <a:rPr lang="en-US" altLang="en-US" sz="2000">
                <a:ea typeface="ＭＳ Ｐゴシック" panose="020B0600070205080204" pitchFamily="34" charset="-128"/>
              </a:rPr>
              <a:t>Are one-dimensional defects around which atoms are misaligned</a:t>
            </a:r>
          </a:p>
          <a:p>
            <a:pPr>
              <a:lnSpc>
                <a:spcPct val="90000"/>
              </a:lnSpc>
            </a:pPr>
            <a:r>
              <a:rPr lang="en-US" altLang="en-US" sz="2400">
                <a:solidFill>
                  <a:schemeClr val="accent2"/>
                </a:solidFill>
                <a:ea typeface="ＭＳ Ｐゴシック" panose="020B0600070205080204" pitchFamily="34" charset="-128"/>
              </a:rPr>
              <a:t>Edge dislocation:</a:t>
            </a:r>
            <a:r>
              <a:rPr lang="en-US" altLang="en-US" sz="2400">
                <a:ea typeface="ＭＳ Ｐゴシック" panose="020B0600070205080204" pitchFamily="34" charset="-128"/>
              </a:rPr>
              <a:t>	</a:t>
            </a:r>
          </a:p>
          <a:p>
            <a:pPr lvl="1">
              <a:lnSpc>
                <a:spcPct val="90000"/>
              </a:lnSpc>
            </a:pPr>
            <a:r>
              <a:rPr lang="en-US" altLang="en-US" sz="2000">
                <a:ea typeface="ＭＳ Ｐゴシック" panose="020B0600070205080204" pitchFamily="34" charset="-128"/>
              </a:rPr>
              <a:t>extra half-plane of atoms inserted in a crystal structure</a:t>
            </a:r>
          </a:p>
          <a:p>
            <a:pPr lvl="1">
              <a:lnSpc>
                <a:spcPct val="90000"/>
              </a:lnSpc>
            </a:pPr>
            <a:r>
              <a:rPr lang="en-US" altLang="en-US" sz="2000" b="1">
                <a:ea typeface="ＭＳ Ｐゴシック" panose="020B0600070205080204" pitchFamily="34" charset="-128"/>
              </a:rPr>
              <a:t>b</a:t>
            </a:r>
            <a:r>
              <a:rPr lang="en-US" altLang="en-US" sz="2000">
                <a:ea typeface="ＭＳ Ｐゴシック" panose="020B0600070205080204" pitchFamily="34" charset="-128"/>
              </a:rPr>
              <a:t> </a:t>
            </a:r>
            <a:r>
              <a:rPr lang="en-US" altLang="en-US" sz="2000">
                <a:ea typeface="ＭＳ Ｐゴシック" panose="020B0600070205080204" pitchFamily="34" charset="-128"/>
                <a:sym typeface="Symbol" pitchFamily="2" charset="2"/>
              </a:rPr>
              <a:t> to dislocation line</a:t>
            </a:r>
            <a:endParaRPr lang="en-US" altLang="en-US" sz="2000">
              <a:ea typeface="ＭＳ Ｐゴシック" panose="020B0600070205080204" pitchFamily="34" charset="-128"/>
            </a:endParaRPr>
          </a:p>
          <a:p>
            <a:pPr>
              <a:lnSpc>
                <a:spcPct val="90000"/>
              </a:lnSpc>
            </a:pPr>
            <a:r>
              <a:rPr lang="en-US" altLang="en-US" sz="2400">
                <a:solidFill>
                  <a:schemeClr val="accent2"/>
                </a:solidFill>
                <a:ea typeface="ＭＳ Ｐゴシック" panose="020B0600070205080204" pitchFamily="34" charset="-128"/>
              </a:rPr>
              <a:t>Screw dislocation:</a:t>
            </a:r>
            <a:r>
              <a:rPr lang="en-US" altLang="en-US" sz="2400">
                <a:ea typeface="ＭＳ Ｐゴシック" panose="020B0600070205080204" pitchFamily="34" charset="-128"/>
              </a:rPr>
              <a:t>	</a:t>
            </a:r>
          </a:p>
          <a:p>
            <a:pPr lvl="1">
              <a:lnSpc>
                <a:spcPct val="90000"/>
              </a:lnSpc>
            </a:pPr>
            <a:r>
              <a:rPr lang="en-US" altLang="en-US" sz="2000">
                <a:ea typeface="ＭＳ Ｐゴシック" panose="020B0600070205080204" pitchFamily="34" charset="-128"/>
              </a:rPr>
              <a:t>spiral planar ramp resulting from shear deformation</a:t>
            </a:r>
          </a:p>
          <a:p>
            <a:pPr lvl="1">
              <a:lnSpc>
                <a:spcPct val="90000"/>
              </a:lnSpc>
            </a:pPr>
            <a:r>
              <a:rPr lang="en-US" altLang="en-US" sz="2000" b="1">
                <a:ea typeface="ＭＳ Ｐゴシック" panose="020B0600070205080204" pitchFamily="34" charset="-128"/>
              </a:rPr>
              <a:t>b</a:t>
            </a:r>
            <a:r>
              <a:rPr lang="en-US" altLang="en-US" sz="2000">
                <a:ea typeface="ＭＳ Ｐゴシック" panose="020B0600070205080204" pitchFamily="34" charset="-128"/>
              </a:rPr>
              <a:t> </a:t>
            </a:r>
            <a:r>
              <a:rPr lang="en-US" altLang="en-US" sz="2000">
                <a:ea typeface="ＭＳ Ｐゴシック" panose="020B0600070205080204" pitchFamily="34" charset="-128"/>
                <a:sym typeface="Symbol" pitchFamily="2" charset="2"/>
              </a:rPr>
              <a:t> to dislocation line</a:t>
            </a:r>
            <a:endParaRPr lang="en-US" altLang="en-US" sz="2000">
              <a:ea typeface="ＭＳ Ｐゴシック" panose="020B0600070205080204" pitchFamily="34" charset="-128"/>
            </a:endParaRPr>
          </a:p>
        </p:txBody>
      </p:sp>
      <p:sp>
        <p:nvSpPr>
          <p:cNvPr id="46085" name="Rectangle 4">
            <a:extLst>
              <a:ext uri="{FF2B5EF4-FFF2-40B4-BE49-F238E27FC236}">
                <a16:creationId xmlns:a16="http://schemas.microsoft.com/office/drawing/2014/main" id="{CA9AED81-E4E7-1A4B-8292-9EB2C5BEFD28}"/>
              </a:ext>
            </a:extLst>
          </p:cNvPr>
          <p:cNvSpPr>
            <a:spLocks noChangeArrowheads="1"/>
          </p:cNvSpPr>
          <p:nvPr/>
        </p:nvSpPr>
        <p:spPr bwMode="auto">
          <a:xfrm>
            <a:off x="1071563" y="4905375"/>
            <a:ext cx="7002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chemeClr val="accent2"/>
                </a:solidFill>
              </a:rPr>
              <a:t>Burger’s vector, </a:t>
            </a:r>
            <a:r>
              <a:rPr lang="en-US" altLang="en-US" sz="2000" b="1">
                <a:solidFill>
                  <a:schemeClr val="accent2"/>
                </a:solidFill>
              </a:rPr>
              <a:t>b</a:t>
            </a:r>
            <a:r>
              <a:rPr lang="en-US" altLang="en-US" sz="2000">
                <a:solidFill>
                  <a:schemeClr val="accent2"/>
                </a:solidFill>
              </a:rPr>
              <a:t>:</a:t>
            </a:r>
            <a:r>
              <a:rPr lang="en-US" altLang="en-US" sz="2000"/>
              <a:t> measure of lattice distortion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5">
            <a:extLst>
              <a:ext uri="{FF2B5EF4-FFF2-40B4-BE49-F238E27FC236}">
                <a16:creationId xmlns:a16="http://schemas.microsoft.com/office/drawing/2014/main" id="{B65D9032-4373-9F46-9AD4-409044A9CF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F8DD2AE-FA65-7A4F-9DF1-B074FDA4933F}" type="slidenum">
              <a:rPr lang="en-US" altLang="en-US" sz="1200"/>
              <a:pPr/>
              <a:t>23</a:t>
            </a:fld>
            <a:endParaRPr lang="en-US" altLang="en-US" sz="1200"/>
          </a:p>
        </p:txBody>
      </p:sp>
      <p:sp>
        <p:nvSpPr>
          <p:cNvPr id="48132" name="Rectangle 2">
            <a:extLst>
              <a:ext uri="{FF2B5EF4-FFF2-40B4-BE49-F238E27FC236}">
                <a16:creationId xmlns:a16="http://schemas.microsoft.com/office/drawing/2014/main" id="{1DADE9A2-E91D-FD4B-90AD-C89D9A382BE2}"/>
              </a:ext>
            </a:extLst>
          </p:cNvPr>
          <p:cNvSpPr>
            <a:spLocks noGrp="1" noChangeArrowheads="1"/>
          </p:cNvSpPr>
          <p:nvPr>
            <p:ph type="title"/>
          </p:nvPr>
        </p:nvSpPr>
        <p:spPr/>
        <p:txBody>
          <a:bodyPr/>
          <a:lstStyle/>
          <a:p>
            <a:r>
              <a:rPr lang="en-US" altLang="en-US" sz="4000">
                <a:ea typeface="ＭＳ Ｐゴシック" panose="020B0600070205080204" pitchFamily="34" charset="-128"/>
              </a:rPr>
              <a:t>Imperfections in Solids</a:t>
            </a:r>
          </a:p>
        </p:txBody>
      </p:sp>
      <p:graphicFrame>
        <p:nvGraphicFramePr>
          <p:cNvPr id="48130" name="Object 2">
            <a:extLst>
              <a:ext uri="{FF2B5EF4-FFF2-40B4-BE49-F238E27FC236}">
                <a16:creationId xmlns:a16="http://schemas.microsoft.com/office/drawing/2014/main" id="{A94101D3-044F-1741-8F46-CB875FBF03C3}"/>
              </a:ext>
            </a:extLst>
          </p:cNvPr>
          <p:cNvGraphicFramePr>
            <a:graphicFrameLocks noChangeAspect="1"/>
          </p:cNvGraphicFramePr>
          <p:nvPr/>
        </p:nvGraphicFramePr>
        <p:xfrm>
          <a:off x="2324100" y="1647825"/>
          <a:ext cx="5632450" cy="4210050"/>
        </p:xfrm>
        <a:graphic>
          <a:graphicData uri="http://schemas.openxmlformats.org/presentationml/2006/ole">
            <mc:AlternateContent xmlns:mc="http://schemas.openxmlformats.org/markup-compatibility/2006">
              <mc:Choice xmlns:v="urn:schemas-microsoft-com:vml" Requires="v">
                <p:oleObj spid="_x0000_s48154" name="Image" r:id="rId4" imgW="3543300" imgH="2647950" progId="Photoshop.Image.9">
                  <p:embed/>
                </p:oleObj>
              </mc:Choice>
              <mc:Fallback>
                <p:oleObj name="Image" r:id="rId4" imgW="3543300" imgH="2647950" progId="Photoshop.Image.9">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00" y="1647825"/>
                        <a:ext cx="563245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4" name="Rectangle 3">
            <a:extLst>
              <a:ext uri="{FF2B5EF4-FFF2-40B4-BE49-F238E27FC236}">
                <a16:creationId xmlns:a16="http://schemas.microsoft.com/office/drawing/2014/main" id="{8F6B62B8-A2B9-8E4A-B55A-A10696C5F180}"/>
              </a:ext>
            </a:extLst>
          </p:cNvPr>
          <p:cNvSpPr>
            <a:spLocks noGrp="1" noChangeArrowheads="1"/>
          </p:cNvSpPr>
          <p:nvPr>
            <p:ph type="body" idx="1"/>
          </p:nvPr>
        </p:nvSpPr>
        <p:spPr>
          <a:xfrm>
            <a:off x="655638" y="1330325"/>
            <a:ext cx="7772400" cy="4114800"/>
          </a:xfrm>
        </p:spPr>
        <p:txBody>
          <a:bodyPr/>
          <a:lstStyle/>
          <a:p>
            <a:pPr>
              <a:buFontTx/>
              <a:buNone/>
            </a:pPr>
            <a:r>
              <a:rPr lang="en-US" altLang="en-US" sz="2800">
                <a:solidFill>
                  <a:schemeClr val="accent2"/>
                </a:solidFill>
                <a:ea typeface="ＭＳ Ｐゴシック" panose="020B0600070205080204" pitchFamily="34" charset="-128"/>
              </a:rPr>
              <a:t>Edge Dislocation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4F779BD5-7D7D-D541-AC92-95DAE52B4A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F6BEDFE-821B-8549-8750-EF5F19CCB5A7}" type="slidenum">
              <a:rPr lang="en-US" altLang="en-US" sz="1200"/>
              <a:pPr/>
              <a:t>24</a:t>
            </a:fld>
            <a:endParaRPr lang="en-US" altLang="en-US" sz="1200"/>
          </a:p>
        </p:txBody>
      </p:sp>
      <p:sp>
        <p:nvSpPr>
          <p:cNvPr id="50179" name="Rectangle 3">
            <a:extLst>
              <a:ext uri="{FF2B5EF4-FFF2-40B4-BE49-F238E27FC236}">
                <a16:creationId xmlns:a16="http://schemas.microsoft.com/office/drawing/2014/main" id="{1E10505A-7513-DB44-9AB2-D84B016A7EB7}"/>
              </a:ext>
            </a:extLst>
          </p:cNvPr>
          <p:cNvSpPr>
            <a:spLocks noChangeArrowheads="1"/>
          </p:cNvSpPr>
          <p:nvPr/>
        </p:nvSpPr>
        <p:spPr bwMode="auto">
          <a:xfrm>
            <a:off x="533400" y="1054100"/>
            <a:ext cx="81534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Dislocation motion requires the successive bumping</a:t>
            </a:r>
          </a:p>
          <a:p>
            <a:r>
              <a:rPr lang="en-US" altLang="en-US"/>
              <a:t>    of a half plane of atoms (from left to right here).</a:t>
            </a:r>
            <a:endParaRPr lang="en-US" altLang="en-US" i="1"/>
          </a:p>
          <a:p>
            <a:r>
              <a:rPr lang="en-US" altLang="en-US"/>
              <a:t>• Bonds across the slipping planes are broken and</a:t>
            </a:r>
          </a:p>
          <a:p>
            <a:r>
              <a:rPr lang="en-US" altLang="en-US"/>
              <a:t>    remade in succession.</a:t>
            </a:r>
          </a:p>
        </p:txBody>
      </p:sp>
      <p:sp>
        <p:nvSpPr>
          <p:cNvPr id="50180" name="Rectangle 4">
            <a:extLst>
              <a:ext uri="{FF2B5EF4-FFF2-40B4-BE49-F238E27FC236}">
                <a16:creationId xmlns:a16="http://schemas.microsoft.com/office/drawing/2014/main" id="{1ADC5150-A21F-FF4B-8CC6-87CFE3A1936C}"/>
              </a:ext>
            </a:extLst>
          </p:cNvPr>
          <p:cNvSpPr>
            <a:spLocks noChangeArrowheads="1"/>
          </p:cNvSpPr>
          <p:nvPr/>
        </p:nvSpPr>
        <p:spPr bwMode="auto">
          <a:xfrm>
            <a:off x="5467350" y="3863975"/>
            <a:ext cx="2794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Atomic view of edge</a:t>
            </a:r>
          </a:p>
          <a:p>
            <a:r>
              <a:rPr lang="en-US" altLang="en-US" sz="1800" dirty="0"/>
              <a:t>dislocation motion from</a:t>
            </a:r>
          </a:p>
          <a:p>
            <a:r>
              <a:rPr lang="en-US" altLang="en-US" sz="1800" dirty="0"/>
              <a:t>left to right as a crystal</a:t>
            </a:r>
          </a:p>
          <a:p>
            <a:r>
              <a:rPr lang="en-US" altLang="en-US" sz="1800" dirty="0"/>
              <a:t>is sheared.</a:t>
            </a:r>
          </a:p>
        </p:txBody>
      </p:sp>
      <p:sp>
        <p:nvSpPr>
          <p:cNvPr id="50182" name="Rectangle 6">
            <a:extLst>
              <a:ext uri="{FF2B5EF4-FFF2-40B4-BE49-F238E27FC236}">
                <a16:creationId xmlns:a16="http://schemas.microsoft.com/office/drawing/2014/main" id="{C2671760-8AEB-2742-89C5-F15B5E686EA6}"/>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Motion of Edge Dislocation</a:t>
            </a:r>
          </a:p>
        </p:txBody>
      </p:sp>
      <p:pic>
        <p:nvPicPr>
          <p:cNvPr id="2" name="Slide_4_19 (Converted).mov">
            <a:hlinkClick r:id="" action="ppaction://media"/>
            <a:extLst>
              <a:ext uri="{FF2B5EF4-FFF2-40B4-BE49-F238E27FC236}">
                <a16:creationId xmlns:a16="http://schemas.microsoft.com/office/drawing/2014/main" id="{8146A453-C147-A54F-A807-F71A3CC904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3014" y="2686492"/>
            <a:ext cx="4330700" cy="3822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6">
            <a:extLst>
              <a:ext uri="{FF2B5EF4-FFF2-40B4-BE49-F238E27FC236}">
                <a16:creationId xmlns:a16="http://schemas.microsoft.com/office/drawing/2014/main" id="{7709E74D-CF7C-A84C-AA20-5F5028A08FA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25BFC83-E977-EB43-B748-973514BA6EAF}" type="slidenum">
              <a:rPr lang="en-US" altLang="en-US" sz="1200"/>
              <a:pPr/>
              <a:t>25</a:t>
            </a:fld>
            <a:endParaRPr lang="en-US" altLang="en-US" sz="1200"/>
          </a:p>
        </p:txBody>
      </p:sp>
      <p:sp>
        <p:nvSpPr>
          <p:cNvPr id="52227" name="Rectangle 3">
            <a:extLst>
              <a:ext uri="{FF2B5EF4-FFF2-40B4-BE49-F238E27FC236}">
                <a16:creationId xmlns:a16="http://schemas.microsoft.com/office/drawing/2014/main" id="{BF8C8C93-7FDF-1244-A2AF-95AC6FB760D0}"/>
              </a:ext>
            </a:extLst>
          </p:cNvPr>
          <p:cNvSpPr>
            <a:spLocks noGrp="1" noChangeArrowheads="1"/>
          </p:cNvSpPr>
          <p:nvPr>
            <p:ph type="title"/>
          </p:nvPr>
        </p:nvSpPr>
        <p:spPr/>
        <p:txBody>
          <a:bodyPr/>
          <a:lstStyle/>
          <a:p>
            <a:r>
              <a:rPr lang="en-US" altLang="en-US" sz="4000">
                <a:ea typeface="ＭＳ Ｐゴシック" panose="020B0600070205080204" pitchFamily="34" charset="-128"/>
              </a:rPr>
              <a:t>Imperfections in Solids</a:t>
            </a:r>
          </a:p>
        </p:txBody>
      </p:sp>
      <p:sp>
        <p:nvSpPr>
          <p:cNvPr id="52228" name="Rectangle 4">
            <a:extLst>
              <a:ext uri="{FF2B5EF4-FFF2-40B4-BE49-F238E27FC236}">
                <a16:creationId xmlns:a16="http://schemas.microsoft.com/office/drawing/2014/main" id="{E51C4D3C-A6EF-FA49-A71F-9BF4CE9D7CED}"/>
              </a:ext>
            </a:extLst>
          </p:cNvPr>
          <p:cNvSpPr>
            <a:spLocks noGrp="1" noChangeArrowheads="1"/>
          </p:cNvSpPr>
          <p:nvPr>
            <p:ph type="body" sz="half" idx="1"/>
          </p:nvPr>
        </p:nvSpPr>
        <p:spPr/>
        <p:txBody>
          <a:bodyPr/>
          <a:lstStyle/>
          <a:p>
            <a:pPr>
              <a:buFontTx/>
              <a:buNone/>
            </a:pPr>
            <a:r>
              <a:rPr lang="en-US" altLang="en-US" sz="2400">
                <a:solidFill>
                  <a:schemeClr val="accent2"/>
                </a:solidFill>
                <a:ea typeface="ＭＳ Ｐゴシック" panose="020B0600070205080204" pitchFamily="34" charset="-128"/>
              </a:rPr>
              <a:t>Screw Dislocation</a:t>
            </a:r>
          </a:p>
        </p:txBody>
      </p:sp>
      <p:pic>
        <p:nvPicPr>
          <p:cNvPr id="52230" name="Picture 7" descr="Figure 4_4b">
            <a:extLst>
              <a:ext uri="{FF2B5EF4-FFF2-40B4-BE49-F238E27FC236}">
                <a16:creationId xmlns:a16="http://schemas.microsoft.com/office/drawing/2014/main" id="{28DB274B-E418-E745-8B20-8F0E35D41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1906588"/>
            <a:ext cx="421798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Freeform 16">
            <a:extLst>
              <a:ext uri="{FF2B5EF4-FFF2-40B4-BE49-F238E27FC236}">
                <a16:creationId xmlns:a16="http://schemas.microsoft.com/office/drawing/2014/main" id="{06986118-50BA-0044-A939-21A8BC2D43EA}"/>
              </a:ext>
            </a:extLst>
          </p:cNvPr>
          <p:cNvSpPr>
            <a:spLocks/>
          </p:cNvSpPr>
          <p:nvPr/>
        </p:nvSpPr>
        <p:spPr bwMode="auto">
          <a:xfrm>
            <a:off x="2247900" y="4548188"/>
            <a:ext cx="71438" cy="42862"/>
          </a:xfrm>
          <a:custGeom>
            <a:avLst/>
            <a:gdLst>
              <a:gd name="T0" fmla="*/ 0 w 45"/>
              <a:gd name="T1" fmla="*/ 2147483647 h 27"/>
              <a:gd name="T2" fmla="*/ 2147483647 w 45"/>
              <a:gd name="T3" fmla="*/ 2147483647 h 27"/>
              <a:gd name="T4" fmla="*/ 2147483647 w 45"/>
              <a:gd name="T5" fmla="*/ 0 h 27"/>
              <a:gd name="T6" fmla="*/ 0 w 45"/>
              <a:gd name="T7" fmla="*/ 2147483647 h 27"/>
              <a:gd name="T8" fmla="*/ 0 60000 65536"/>
              <a:gd name="T9" fmla="*/ 0 60000 65536"/>
              <a:gd name="T10" fmla="*/ 0 60000 65536"/>
              <a:gd name="T11" fmla="*/ 0 60000 65536"/>
              <a:gd name="T12" fmla="*/ 0 w 45"/>
              <a:gd name="T13" fmla="*/ 0 h 27"/>
              <a:gd name="T14" fmla="*/ 45 w 45"/>
              <a:gd name="T15" fmla="*/ 27 h 27"/>
            </a:gdLst>
            <a:ahLst/>
            <a:cxnLst>
              <a:cxn ang="T8">
                <a:pos x="T0" y="T1"/>
              </a:cxn>
              <a:cxn ang="T9">
                <a:pos x="T2" y="T3"/>
              </a:cxn>
              <a:cxn ang="T10">
                <a:pos x="T4" y="T5"/>
              </a:cxn>
              <a:cxn ang="T11">
                <a:pos x="T6" y="T7"/>
              </a:cxn>
            </a:cxnLst>
            <a:rect l="T12" t="T13" r="T14" b="T15"/>
            <a:pathLst>
              <a:path w="45" h="27">
                <a:moveTo>
                  <a:pt x="0" y="15"/>
                </a:moveTo>
                <a:lnTo>
                  <a:pt x="33" y="27"/>
                </a:lnTo>
                <a:lnTo>
                  <a:pt x="45" y="0"/>
                </a:lnTo>
                <a:lnTo>
                  <a:pt x="0" y="15"/>
                </a:lnTo>
                <a:close/>
              </a:path>
            </a:pathLst>
          </a:custGeom>
          <a:solidFill>
            <a:srgbClr val="FF0066"/>
          </a:solidFill>
          <a:ln w="9525">
            <a:solidFill>
              <a:srgbClr val="FF0066"/>
            </a:solidFill>
            <a:prstDash val="dash"/>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2232" name="Line 17">
            <a:extLst>
              <a:ext uri="{FF2B5EF4-FFF2-40B4-BE49-F238E27FC236}">
                <a16:creationId xmlns:a16="http://schemas.microsoft.com/office/drawing/2014/main" id="{2050C205-1980-4141-B855-FD2EB86F86A4}"/>
              </a:ext>
            </a:extLst>
          </p:cNvPr>
          <p:cNvSpPr>
            <a:spLocks noChangeShapeType="1"/>
          </p:cNvSpPr>
          <p:nvPr/>
        </p:nvSpPr>
        <p:spPr bwMode="auto">
          <a:xfrm flipV="1">
            <a:off x="2209800" y="4552950"/>
            <a:ext cx="104775" cy="61913"/>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3" name="Rectangle 20">
            <a:extLst>
              <a:ext uri="{FF2B5EF4-FFF2-40B4-BE49-F238E27FC236}">
                <a16:creationId xmlns:a16="http://schemas.microsoft.com/office/drawing/2014/main" id="{FF60E405-3C26-F64E-A820-2CECCB28BA35}"/>
              </a:ext>
            </a:extLst>
          </p:cNvPr>
          <p:cNvSpPr>
            <a:spLocks noChangeArrowheads="1"/>
          </p:cNvSpPr>
          <p:nvPr/>
        </p:nvSpPr>
        <p:spPr bwMode="auto">
          <a:xfrm>
            <a:off x="876300" y="5391150"/>
            <a:ext cx="657225" cy="114300"/>
          </a:xfrm>
          <a:prstGeom prst="rect">
            <a:avLst/>
          </a:prstGeom>
          <a:solidFill>
            <a:schemeClr val="bg1"/>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2234" name="Text Box 19">
            <a:extLst>
              <a:ext uri="{FF2B5EF4-FFF2-40B4-BE49-F238E27FC236}">
                <a16:creationId xmlns:a16="http://schemas.microsoft.com/office/drawing/2014/main" id="{33A6ECF4-DE7E-F046-AF6A-6945A05D164F}"/>
              </a:ext>
            </a:extLst>
          </p:cNvPr>
          <p:cNvSpPr txBox="1">
            <a:spLocks noChangeArrowheads="1"/>
          </p:cNvSpPr>
          <p:nvPr/>
        </p:nvSpPr>
        <p:spPr bwMode="auto">
          <a:xfrm>
            <a:off x="731838" y="5532438"/>
            <a:ext cx="1358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Burgers vector </a:t>
            </a:r>
            <a:r>
              <a:rPr lang="en-US" altLang="en-US" sz="1200">
                <a:solidFill>
                  <a:srgbClr val="FF0066"/>
                </a:solidFill>
              </a:rPr>
              <a:t>b</a:t>
            </a:r>
          </a:p>
        </p:txBody>
      </p:sp>
      <p:sp>
        <p:nvSpPr>
          <p:cNvPr id="52235" name="Rectangle 22">
            <a:extLst>
              <a:ext uri="{FF2B5EF4-FFF2-40B4-BE49-F238E27FC236}">
                <a16:creationId xmlns:a16="http://schemas.microsoft.com/office/drawing/2014/main" id="{AC82A57D-C131-0D41-977F-2658A68FF01F}"/>
              </a:ext>
            </a:extLst>
          </p:cNvPr>
          <p:cNvSpPr>
            <a:spLocks noChangeArrowheads="1"/>
          </p:cNvSpPr>
          <p:nvPr/>
        </p:nvSpPr>
        <p:spPr bwMode="auto">
          <a:xfrm>
            <a:off x="309563" y="5110163"/>
            <a:ext cx="495300" cy="271462"/>
          </a:xfrm>
          <a:prstGeom prst="rect">
            <a:avLst/>
          </a:prstGeom>
          <a:solidFill>
            <a:schemeClr val="bg1"/>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2236" name="Text Box 21">
            <a:extLst>
              <a:ext uri="{FF2B5EF4-FFF2-40B4-BE49-F238E27FC236}">
                <a16:creationId xmlns:a16="http://schemas.microsoft.com/office/drawing/2014/main" id="{915F51C0-00D6-0B41-B3D4-042C59EF48A0}"/>
              </a:ext>
            </a:extLst>
          </p:cNvPr>
          <p:cNvSpPr txBox="1">
            <a:spLocks noChangeArrowheads="1"/>
          </p:cNvSpPr>
          <p:nvPr/>
        </p:nvSpPr>
        <p:spPr bwMode="auto">
          <a:xfrm>
            <a:off x="-1588" y="5121275"/>
            <a:ext cx="93027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a:t>Dislocation</a:t>
            </a:r>
          </a:p>
          <a:p>
            <a:pPr algn="ctr"/>
            <a:r>
              <a:rPr lang="en-US" altLang="en-US" sz="1200"/>
              <a:t>line</a:t>
            </a:r>
          </a:p>
        </p:txBody>
      </p:sp>
      <p:sp>
        <p:nvSpPr>
          <p:cNvPr id="52237" name="Line 23">
            <a:extLst>
              <a:ext uri="{FF2B5EF4-FFF2-40B4-BE49-F238E27FC236}">
                <a16:creationId xmlns:a16="http://schemas.microsoft.com/office/drawing/2014/main" id="{5E771181-2CA6-D841-BEAF-770D8D0F8F49}"/>
              </a:ext>
            </a:extLst>
          </p:cNvPr>
          <p:cNvSpPr>
            <a:spLocks noChangeShapeType="1"/>
          </p:cNvSpPr>
          <p:nvPr/>
        </p:nvSpPr>
        <p:spPr bwMode="auto">
          <a:xfrm flipV="1">
            <a:off x="719138" y="2843213"/>
            <a:ext cx="0" cy="1957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8" name="Line 24">
            <a:extLst>
              <a:ext uri="{FF2B5EF4-FFF2-40B4-BE49-F238E27FC236}">
                <a16:creationId xmlns:a16="http://schemas.microsoft.com/office/drawing/2014/main" id="{F1A1026E-B249-F94F-A90A-A9275FB770BD}"/>
              </a:ext>
            </a:extLst>
          </p:cNvPr>
          <p:cNvSpPr>
            <a:spLocks noChangeShapeType="1"/>
          </p:cNvSpPr>
          <p:nvPr/>
        </p:nvSpPr>
        <p:spPr bwMode="auto">
          <a:xfrm>
            <a:off x="2562225" y="3676650"/>
            <a:ext cx="0" cy="1957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39" name="Line 25">
            <a:extLst>
              <a:ext uri="{FF2B5EF4-FFF2-40B4-BE49-F238E27FC236}">
                <a16:creationId xmlns:a16="http://schemas.microsoft.com/office/drawing/2014/main" id="{31462A2F-2A52-4A46-8479-B9E379EC9D91}"/>
              </a:ext>
            </a:extLst>
          </p:cNvPr>
          <p:cNvSpPr>
            <a:spLocks noChangeShapeType="1"/>
          </p:cNvSpPr>
          <p:nvPr/>
        </p:nvSpPr>
        <p:spPr bwMode="auto">
          <a:xfrm flipH="1">
            <a:off x="2562225" y="2733675"/>
            <a:ext cx="1924050" cy="947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0" name="Line 26">
            <a:extLst>
              <a:ext uri="{FF2B5EF4-FFF2-40B4-BE49-F238E27FC236}">
                <a16:creationId xmlns:a16="http://schemas.microsoft.com/office/drawing/2014/main" id="{DDB6B30C-202E-8947-99BD-E7F785115F5A}"/>
              </a:ext>
            </a:extLst>
          </p:cNvPr>
          <p:cNvSpPr>
            <a:spLocks noChangeShapeType="1"/>
          </p:cNvSpPr>
          <p:nvPr/>
        </p:nvSpPr>
        <p:spPr bwMode="auto">
          <a:xfrm flipH="1" flipV="1">
            <a:off x="1971675" y="3390900"/>
            <a:ext cx="59055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1" name="Line 27">
            <a:extLst>
              <a:ext uri="{FF2B5EF4-FFF2-40B4-BE49-F238E27FC236}">
                <a16:creationId xmlns:a16="http://schemas.microsoft.com/office/drawing/2014/main" id="{BE8BCF39-46A1-9B4E-93CC-0757DF586651}"/>
              </a:ext>
            </a:extLst>
          </p:cNvPr>
          <p:cNvSpPr>
            <a:spLocks noChangeShapeType="1"/>
          </p:cNvSpPr>
          <p:nvPr/>
        </p:nvSpPr>
        <p:spPr bwMode="auto">
          <a:xfrm flipH="1" flipV="1">
            <a:off x="728663" y="2847975"/>
            <a:ext cx="738187" cy="357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2" name="Line 28">
            <a:extLst>
              <a:ext uri="{FF2B5EF4-FFF2-40B4-BE49-F238E27FC236}">
                <a16:creationId xmlns:a16="http://schemas.microsoft.com/office/drawing/2014/main" id="{5BF9D00F-4B17-6841-9FEF-5C41549F2F1B}"/>
              </a:ext>
            </a:extLst>
          </p:cNvPr>
          <p:cNvSpPr>
            <a:spLocks noChangeShapeType="1"/>
          </p:cNvSpPr>
          <p:nvPr/>
        </p:nvSpPr>
        <p:spPr bwMode="auto">
          <a:xfrm>
            <a:off x="1462088" y="3200400"/>
            <a:ext cx="514350" cy="195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3" name="Line 29">
            <a:extLst>
              <a:ext uri="{FF2B5EF4-FFF2-40B4-BE49-F238E27FC236}">
                <a16:creationId xmlns:a16="http://schemas.microsoft.com/office/drawing/2014/main" id="{29BCBE8D-B24F-8445-9CE1-C5FE9D5C1F8E}"/>
              </a:ext>
            </a:extLst>
          </p:cNvPr>
          <p:cNvSpPr>
            <a:spLocks noChangeShapeType="1"/>
          </p:cNvSpPr>
          <p:nvPr/>
        </p:nvSpPr>
        <p:spPr bwMode="auto">
          <a:xfrm flipV="1">
            <a:off x="719138" y="1909763"/>
            <a:ext cx="1938337" cy="9382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44" name="Rectangle 33">
            <a:extLst>
              <a:ext uri="{FF2B5EF4-FFF2-40B4-BE49-F238E27FC236}">
                <a16:creationId xmlns:a16="http://schemas.microsoft.com/office/drawing/2014/main" id="{2CF01408-6DF0-A34E-86D1-9774E43F86CD}"/>
              </a:ext>
            </a:extLst>
          </p:cNvPr>
          <p:cNvSpPr>
            <a:spLocks noChangeArrowheads="1"/>
          </p:cNvSpPr>
          <p:nvPr/>
        </p:nvSpPr>
        <p:spPr bwMode="auto">
          <a:xfrm>
            <a:off x="466725" y="4781550"/>
            <a:ext cx="104775" cy="88900"/>
          </a:xfrm>
          <a:prstGeom prst="rect">
            <a:avLst/>
          </a:prstGeom>
          <a:solidFill>
            <a:schemeClr val="bg1"/>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2245" name="Oval 31">
            <a:extLst>
              <a:ext uri="{FF2B5EF4-FFF2-40B4-BE49-F238E27FC236}">
                <a16:creationId xmlns:a16="http://schemas.microsoft.com/office/drawing/2014/main" id="{0D1D38E3-0D48-254D-8F61-FA39EF9593E7}"/>
              </a:ext>
            </a:extLst>
          </p:cNvPr>
          <p:cNvSpPr>
            <a:spLocks noChangeArrowheads="1"/>
          </p:cNvSpPr>
          <p:nvPr/>
        </p:nvSpPr>
        <p:spPr bwMode="auto">
          <a:xfrm rot="2563088">
            <a:off x="388938" y="4848225"/>
            <a:ext cx="277812" cy="239713"/>
          </a:xfrm>
          <a:prstGeom prst="ellipse">
            <a:avLst/>
          </a:prstGeom>
          <a:noFill/>
          <a:ln w="952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2246" name="Rectangle 32">
            <a:extLst>
              <a:ext uri="{FF2B5EF4-FFF2-40B4-BE49-F238E27FC236}">
                <a16:creationId xmlns:a16="http://schemas.microsoft.com/office/drawing/2014/main" id="{7394D465-CD9A-A54A-A368-5930E2D60954}"/>
              </a:ext>
            </a:extLst>
          </p:cNvPr>
          <p:cNvSpPr>
            <a:spLocks noChangeArrowheads="1"/>
          </p:cNvSpPr>
          <p:nvPr/>
        </p:nvSpPr>
        <p:spPr bwMode="auto">
          <a:xfrm rot="3514590">
            <a:off x="546894" y="4844257"/>
            <a:ext cx="142875" cy="109537"/>
          </a:xfrm>
          <a:prstGeom prst="rect">
            <a:avLst/>
          </a:prstGeom>
          <a:solidFill>
            <a:schemeClr val="bg1"/>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2247" name="Line 30">
            <a:extLst>
              <a:ext uri="{FF2B5EF4-FFF2-40B4-BE49-F238E27FC236}">
                <a16:creationId xmlns:a16="http://schemas.microsoft.com/office/drawing/2014/main" id="{968E4230-CD6B-144D-AB0F-51A2B3FA0351}"/>
              </a:ext>
            </a:extLst>
          </p:cNvPr>
          <p:cNvSpPr>
            <a:spLocks noChangeShapeType="1"/>
          </p:cNvSpPr>
          <p:nvPr/>
        </p:nvSpPr>
        <p:spPr bwMode="auto">
          <a:xfrm flipV="1">
            <a:off x="528638" y="4381500"/>
            <a:ext cx="1104900" cy="576263"/>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2248" name="Group 36">
            <a:extLst>
              <a:ext uri="{FF2B5EF4-FFF2-40B4-BE49-F238E27FC236}">
                <a16:creationId xmlns:a16="http://schemas.microsoft.com/office/drawing/2014/main" id="{07A58827-CA60-3546-A3C6-8EB7F252762B}"/>
              </a:ext>
            </a:extLst>
          </p:cNvPr>
          <p:cNvGrpSpPr>
            <a:grpSpLocks/>
          </p:cNvGrpSpPr>
          <p:nvPr/>
        </p:nvGrpSpPr>
        <p:grpSpPr bwMode="auto">
          <a:xfrm>
            <a:off x="519113" y="4819650"/>
            <a:ext cx="52387" cy="33338"/>
            <a:chOff x="327" y="3036"/>
            <a:chExt cx="33" cy="21"/>
          </a:xfrm>
        </p:grpSpPr>
        <p:sp>
          <p:nvSpPr>
            <p:cNvPr id="52273" name="Line 34">
              <a:extLst>
                <a:ext uri="{FF2B5EF4-FFF2-40B4-BE49-F238E27FC236}">
                  <a16:creationId xmlns:a16="http://schemas.microsoft.com/office/drawing/2014/main" id="{62E78656-FF1E-E344-85A6-EB266A6D1B5E}"/>
                </a:ext>
              </a:extLst>
            </p:cNvPr>
            <p:cNvSpPr>
              <a:spLocks noChangeShapeType="1"/>
            </p:cNvSpPr>
            <p:nvPr/>
          </p:nvSpPr>
          <p:spPr bwMode="auto">
            <a:xfrm>
              <a:off x="345" y="3036"/>
              <a:ext cx="12" cy="21"/>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74" name="Line 35">
              <a:extLst>
                <a:ext uri="{FF2B5EF4-FFF2-40B4-BE49-F238E27FC236}">
                  <a16:creationId xmlns:a16="http://schemas.microsoft.com/office/drawing/2014/main" id="{95FF27CF-3D3F-7146-9AC6-FED96E978134}"/>
                </a:ext>
              </a:extLst>
            </p:cNvPr>
            <p:cNvSpPr>
              <a:spLocks noChangeShapeType="1"/>
            </p:cNvSpPr>
            <p:nvPr/>
          </p:nvSpPr>
          <p:spPr bwMode="auto">
            <a:xfrm>
              <a:off x="327" y="3057"/>
              <a:ext cx="33" cy="0"/>
            </a:xfrm>
            <a:prstGeom prst="line">
              <a:avLst/>
            </a:prstGeom>
            <a:noFill/>
            <a:ln w="9525">
              <a:solidFill>
                <a:srgbClr val="FF0066"/>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52249" name="Picture 37">
            <a:extLst>
              <a:ext uri="{FF2B5EF4-FFF2-40B4-BE49-F238E27FC236}">
                <a16:creationId xmlns:a16="http://schemas.microsoft.com/office/drawing/2014/main" id="{52D64DB0-F39D-7441-B0A8-E3157E815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425" y="2478088"/>
            <a:ext cx="3571875" cy="31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sp>
        <p:nvSpPr>
          <p:cNvPr id="52250" name="Rectangle 38">
            <a:extLst>
              <a:ext uri="{FF2B5EF4-FFF2-40B4-BE49-F238E27FC236}">
                <a16:creationId xmlns:a16="http://schemas.microsoft.com/office/drawing/2014/main" id="{3023BA1A-2467-7845-9E95-107A6A4C71E5}"/>
              </a:ext>
            </a:extLst>
          </p:cNvPr>
          <p:cNvSpPr>
            <a:spLocks noChangeArrowheads="1"/>
          </p:cNvSpPr>
          <p:nvPr/>
        </p:nvSpPr>
        <p:spPr bwMode="auto">
          <a:xfrm>
            <a:off x="4727575" y="5016500"/>
            <a:ext cx="268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solidFill>
                  <a:srgbClr val="FF0066"/>
                </a:solidFill>
              </a:rPr>
              <a:t>b</a:t>
            </a:r>
          </a:p>
        </p:txBody>
      </p:sp>
      <p:sp>
        <p:nvSpPr>
          <p:cNvPr id="52251" name="Line 39">
            <a:extLst>
              <a:ext uri="{FF2B5EF4-FFF2-40B4-BE49-F238E27FC236}">
                <a16:creationId xmlns:a16="http://schemas.microsoft.com/office/drawing/2014/main" id="{F19F4EEE-DA5F-554E-BEBF-E55C3C4F128C}"/>
              </a:ext>
            </a:extLst>
          </p:cNvPr>
          <p:cNvSpPr>
            <a:spLocks noChangeShapeType="1"/>
          </p:cNvSpPr>
          <p:nvPr/>
        </p:nvSpPr>
        <p:spPr bwMode="auto">
          <a:xfrm>
            <a:off x="5129213" y="5153025"/>
            <a:ext cx="214312" cy="0"/>
          </a:xfrm>
          <a:prstGeom prst="line">
            <a:avLst/>
          </a:prstGeom>
          <a:noFill/>
          <a:ln w="9525">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52" name="Line 40">
            <a:extLst>
              <a:ext uri="{FF2B5EF4-FFF2-40B4-BE49-F238E27FC236}">
                <a16:creationId xmlns:a16="http://schemas.microsoft.com/office/drawing/2014/main" id="{BC30F693-0106-A149-9D24-C08D0FBD2FE5}"/>
              </a:ext>
            </a:extLst>
          </p:cNvPr>
          <p:cNvSpPr>
            <a:spLocks noChangeShapeType="1"/>
          </p:cNvSpPr>
          <p:nvPr/>
        </p:nvSpPr>
        <p:spPr bwMode="auto">
          <a:xfrm flipV="1">
            <a:off x="5238750" y="3228975"/>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3" name="Line 41">
            <a:extLst>
              <a:ext uri="{FF2B5EF4-FFF2-40B4-BE49-F238E27FC236}">
                <a16:creationId xmlns:a16="http://schemas.microsoft.com/office/drawing/2014/main" id="{A5180A03-14CF-1148-8629-1C56057C86D5}"/>
              </a:ext>
            </a:extLst>
          </p:cNvPr>
          <p:cNvSpPr>
            <a:spLocks noChangeShapeType="1"/>
          </p:cNvSpPr>
          <p:nvPr/>
        </p:nvSpPr>
        <p:spPr bwMode="auto">
          <a:xfrm flipV="1">
            <a:off x="5238750" y="2995613"/>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4" name="Line 42">
            <a:extLst>
              <a:ext uri="{FF2B5EF4-FFF2-40B4-BE49-F238E27FC236}">
                <a16:creationId xmlns:a16="http://schemas.microsoft.com/office/drawing/2014/main" id="{09845B89-B5ED-7448-B710-F42D5491652C}"/>
              </a:ext>
            </a:extLst>
          </p:cNvPr>
          <p:cNvSpPr>
            <a:spLocks noChangeShapeType="1"/>
          </p:cNvSpPr>
          <p:nvPr/>
        </p:nvSpPr>
        <p:spPr bwMode="auto">
          <a:xfrm flipV="1">
            <a:off x="5238750" y="2767013"/>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5" name="Line 43">
            <a:extLst>
              <a:ext uri="{FF2B5EF4-FFF2-40B4-BE49-F238E27FC236}">
                <a16:creationId xmlns:a16="http://schemas.microsoft.com/office/drawing/2014/main" id="{68D15E70-AF94-9949-8FA8-D5FF8654D2B4}"/>
              </a:ext>
            </a:extLst>
          </p:cNvPr>
          <p:cNvSpPr>
            <a:spLocks noChangeShapeType="1"/>
          </p:cNvSpPr>
          <p:nvPr/>
        </p:nvSpPr>
        <p:spPr bwMode="auto">
          <a:xfrm flipV="1">
            <a:off x="5238750" y="253365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6" name="Line 44">
            <a:extLst>
              <a:ext uri="{FF2B5EF4-FFF2-40B4-BE49-F238E27FC236}">
                <a16:creationId xmlns:a16="http://schemas.microsoft.com/office/drawing/2014/main" id="{77A7E7DA-9883-3049-9A59-6DF0F3F37AA9}"/>
              </a:ext>
            </a:extLst>
          </p:cNvPr>
          <p:cNvSpPr>
            <a:spLocks noChangeShapeType="1"/>
          </p:cNvSpPr>
          <p:nvPr/>
        </p:nvSpPr>
        <p:spPr bwMode="auto">
          <a:xfrm>
            <a:off x="5272088"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7" name="Line 45">
            <a:extLst>
              <a:ext uri="{FF2B5EF4-FFF2-40B4-BE49-F238E27FC236}">
                <a16:creationId xmlns:a16="http://schemas.microsoft.com/office/drawing/2014/main" id="{5259DC6E-EBD7-574E-8ED3-E7325747D623}"/>
              </a:ext>
            </a:extLst>
          </p:cNvPr>
          <p:cNvSpPr>
            <a:spLocks noChangeShapeType="1"/>
          </p:cNvSpPr>
          <p:nvPr/>
        </p:nvSpPr>
        <p:spPr bwMode="auto">
          <a:xfrm>
            <a:off x="5497513"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8" name="Line 46">
            <a:extLst>
              <a:ext uri="{FF2B5EF4-FFF2-40B4-BE49-F238E27FC236}">
                <a16:creationId xmlns:a16="http://schemas.microsoft.com/office/drawing/2014/main" id="{7AACE8DB-15C5-0E42-9337-293BE571AA8C}"/>
              </a:ext>
            </a:extLst>
          </p:cNvPr>
          <p:cNvSpPr>
            <a:spLocks noChangeShapeType="1"/>
          </p:cNvSpPr>
          <p:nvPr/>
        </p:nvSpPr>
        <p:spPr bwMode="auto">
          <a:xfrm>
            <a:off x="5724525"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9" name="Line 47">
            <a:extLst>
              <a:ext uri="{FF2B5EF4-FFF2-40B4-BE49-F238E27FC236}">
                <a16:creationId xmlns:a16="http://schemas.microsoft.com/office/drawing/2014/main" id="{BBACED7C-2431-794D-BEAD-AC19D34BC59C}"/>
              </a:ext>
            </a:extLst>
          </p:cNvPr>
          <p:cNvSpPr>
            <a:spLocks noChangeShapeType="1"/>
          </p:cNvSpPr>
          <p:nvPr/>
        </p:nvSpPr>
        <p:spPr bwMode="auto">
          <a:xfrm>
            <a:off x="5949950"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0" name="Line 48">
            <a:extLst>
              <a:ext uri="{FF2B5EF4-FFF2-40B4-BE49-F238E27FC236}">
                <a16:creationId xmlns:a16="http://schemas.microsoft.com/office/drawing/2014/main" id="{4E04343B-CC6A-3B4F-85CC-15C619D5830F}"/>
              </a:ext>
            </a:extLst>
          </p:cNvPr>
          <p:cNvSpPr>
            <a:spLocks noChangeShapeType="1"/>
          </p:cNvSpPr>
          <p:nvPr/>
        </p:nvSpPr>
        <p:spPr bwMode="auto">
          <a:xfrm>
            <a:off x="6176963"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1" name="Line 49">
            <a:extLst>
              <a:ext uri="{FF2B5EF4-FFF2-40B4-BE49-F238E27FC236}">
                <a16:creationId xmlns:a16="http://schemas.microsoft.com/office/drawing/2014/main" id="{74913654-0985-B941-83BC-000C3A526A73}"/>
              </a:ext>
            </a:extLst>
          </p:cNvPr>
          <p:cNvSpPr>
            <a:spLocks noChangeShapeType="1"/>
          </p:cNvSpPr>
          <p:nvPr/>
        </p:nvSpPr>
        <p:spPr bwMode="auto">
          <a:xfrm>
            <a:off x="6403975"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2" name="Line 50">
            <a:extLst>
              <a:ext uri="{FF2B5EF4-FFF2-40B4-BE49-F238E27FC236}">
                <a16:creationId xmlns:a16="http://schemas.microsoft.com/office/drawing/2014/main" id="{48B62951-B8E0-2743-A987-24407ED3163E}"/>
              </a:ext>
            </a:extLst>
          </p:cNvPr>
          <p:cNvSpPr>
            <a:spLocks noChangeShapeType="1"/>
          </p:cNvSpPr>
          <p:nvPr/>
        </p:nvSpPr>
        <p:spPr bwMode="auto">
          <a:xfrm>
            <a:off x="6629400"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3" name="Line 51">
            <a:extLst>
              <a:ext uri="{FF2B5EF4-FFF2-40B4-BE49-F238E27FC236}">
                <a16:creationId xmlns:a16="http://schemas.microsoft.com/office/drawing/2014/main" id="{7D906360-B802-2740-95A0-91B95CA88429}"/>
              </a:ext>
            </a:extLst>
          </p:cNvPr>
          <p:cNvSpPr>
            <a:spLocks noChangeShapeType="1"/>
          </p:cNvSpPr>
          <p:nvPr/>
        </p:nvSpPr>
        <p:spPr bwMode="auto">
          <a:xfrm>
            <a:off x="6856413"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4" name="Line 52">
            <a:extLst>
              <a:ext uri="{FF2B5EF4-FFF2-40B4-BE49-F238E27FC236}">
                <a16:creationId xmlns:a16="http://schemas.microsoft.com/office/drawing/2014/main" id="{ECF3B582-F9EE-BB4F-B5FD-D258F203B918}"/>
              </a:ext>
            </a:extLst>
          </p:cNvPr>
          <p:cNvSpPr>
            <a:spLocks noChangeShapeType="1"/>
          </p:cNvSpPr>
          <p:nvPr/>
        </p:nvSpPr>
        <p:spPr bwMode="auto">
          <a:xfrm>
            <a:off x="7081838"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5" name="Line 53">
            <a:extLst>
              <a:ext uri="{FF2B5EF4-FFF2-40B4-BE49-F238E27FC236}">
                <a16:creationId xmlns:a16="http://schemas.microsoft.com/office/drawing/2014/main" id="{61A3139A-4C5B-AF46-92B7-BD1523ED7544}"/>
              </a:ext>
            </a:extLst>
          </p:cNvPr>
          <p:cNvSpPr>
            <a:spLocks noChangeShapeType="1"/>
          </p:cNvSpPr>
          <p:nvPr/>
        </p:nvSpPr>
        <p:spPr bwMode="auto">
          <a:xfrm>
            <a:off x="7308850"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6" name="Line 54">
            <a:extLst>
              <a:ext uri="{FF2B5EF4-FFF2-40B4-BE49-F238E27FC236}">
                <a16:creationId xmlns:a16="http://schemas.microsoft.com/office/drawing/2014/main" id="{59EB7D72-BC61-5E41-98FF-F96B1A656B28}"/>
              </a:ext>
            </a:extLst>
          </p:cNvPr>
          <p:cNvSpPr>
            <a:spLocks noChangeShapeType="1"/>
          </p:cNvSpPr>
          <p:nvPr/>
        </p:nvSpPr>
        <p:spPr bwMode="auto">
          <a:xfrm>
            <a:off x="7535863"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7" name="Line 55">
            <a:extLst>
              <a:ext uri="{FF2B5EF4-FFF2-40B4-BE49-F238E27FC236}">
                <a16:creationId xmlns:a16="http://schemas.microsoft.com/office/drawing/2014/main" id="{244CE1E9-EC1C-014C-AAA5-48E352B15615}"/>
              </a:ext>
            </a:extLst>
          </p:cNvPr>
          <p:cNvSpPr>
            <a:spLocks noChangeShapeType="1"/>
          </p:cNvSpPr>
          <p:nvPr/>
        </p:nvSpPr>
        <p:spPr bwMode="auto">
          <a:xfrm>
            <a:off x="7761288"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8" name="Line 56">
            <a:extLst>
              <a:ext uri="{FF2B5EF4-FFF2-40B4-BE49-F238E27FC236}">
                <a16:creationId xmlns:a16="http://schemas.microsoft.com/office/drawing/2014/main" id="{72FE21AD-D905-B44E-B7CF-C2D94B69959A}"/>
              </a:ext>
            </a:extLst>
          </p:cNvPr>
          <p:cNvSpPr>
            <a:spLocks noChangeShapeType="1"/>
          </p:cNvSpPr>
          <p:nvPr/>
        </p:nvSpPr>
        <p:spPr bwMode="auto">
          <a:xfrm>
            <a:off x="7988300"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9" name="Line 57">
            <a:extLst>
              <a:ext uri="{FF2B5EF4-FFF2-40B4-BE49-F238E27FC236}">
                <a16:creationId xmlns:a16="http://schemas.microsoft.com/office/drawing/2014/main" id="{DB8D8895-AA96-AF46-92A3-2A0BE9FCC63B}"/>
              </a:ext>
            </a:extLst>
          </p:cNvPr>
          <p:cNvSpPr>
            <a:spLocks noChangeShapeType="1"/>
          </p:cNvSpPr>
          <p:nvPr/>
        </p:nvSpPr>
        <p:spPr bwMode="auto">
          <a:xfrm>
            <a:off x="8215313" y="2509838"/>
            <a:ext cx="161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70" name="Text Box 58">
            <a:extLst>
              <a:ext uri="{FF2B5EF4-FFF2-40B4-BE49-F238E27FC236}">
                <a16:creationId xmlns:a16="http://schemas.microsoft.com/office/drawing/2014/main" id="{C17CF099-30D2-3A40-8079-C0BBA829B051}"/>
              </a:ext>
            </a:extLst>
          </p:cNvPr>
          <p:cNvSpPr txBox="1">
            <a:spLocks noChangeArrowheads="1"/>
          </p:cNvSpPr>
          <p:nvPr/>
        </p:nvSpPr>
        <p:spPr bwMode="auto">
          <a:xfrm>
            <a:off x="2582863" y="5689600"/>
            <a:ext cx="493712" cy="274638"/>
          </a:xfrm>
          <a:prstGeom prst="rect">
            <a:avLst/>
          </a:prstGeom>
          <a:solidFill>
            <a:schemeClr val="bg1"/>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(a)</a:t>
            </a:r>
          </a:p>
        </p:txBody>
      </p:sp>
      <p:sp>
        <p:nvSpPr>
          <p:cNvPr id="52271" name="Text Box 59">
            <a:extLst>
              <a:ext uri="{FF2B5EF4-FFF2-40B4-BE49-F238E27FC236}">
                <a16:creationId xmlns:a16="http://schemas.microsoft.com/office/drawing/2014/main" id="{D0CDE556-5C84-F443-9A5D-655452F1F771}"/>
              </a:ext>
            </a:extLst>
          </p:cNvPr>
          <p:cNvSpPr txBox="1">
            <a:spLocks noChangeArrowheads="1"/>
          </p:cNvSpPr>
          <p:nvPr/>
        </p:nvSpPr>
        <p:spPr bwMode="auto">
          <a:xfrm>
            <a:off x="6624638" y="5480050"/>
            <a:ext cx="493712" cy="274638"/>
          </a:xfrm>
          <a:prstGeom prst="rect">
            <a:avLst/>
          </a:prstGeom>
          <a:solidFill>
            <a:schemeClr val="bg1"/>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200"/>
              <a:t>(b)</a:t>
            </a:r>
          </a:p>
        </p:txBody>
      </p:sp>
      <p:sp>
        <p:nvSpPr>
          <p:cNvPr id="52272" name="Text Box 60">
            <a:extLst>
              <a:ext uri="{FF2B5EF4-FFF2-40B4-BE49-F238E27FC236}">
                <a16:creationId xmlns:a16="http://schemas.microsoft.com/office/drawing/2014/main" id="{D44EE0DE-C733-5A45-BFE5-F89E0639CAD0}"/>
              </a:ext>
            </a:extLst>
          </p:cNvPr>
          <p:cNvSpPr txBox="1">
            <a:spLocks noChangeArrowheads="1"/>
          </p:cNvSpPr>
          <p:nvPr/>
        </p:nvSpPr>
        <p:spPr bwMode="auto">
          <a:xfrm>
            <a:off x="471488" y="1374775"/>
            <a:ext cx="3009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FF"/>
                </a:solidFill>
              </a:rPr>
              <a:t>Screw Dislocation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dirty="0">
                <a:latin typeface="Liberation Sans" charset="0"/>
                <a:ea typeface="ＭＳ Ｐゴシック" panose="020B0600070205080204" pitchFamily="34" charset="-128"/>
              </a:rPr>
              <a:t>Screw Dislocation</a:t>
            </a:r>
          </a:p>
        </p:txBody>
      </p:sp>
      <p:sp>
        <p:nvSpPr>
          <p:cNvPr id="56322" name="Text Placeholder 2"/>
          <p:cNvSpPr>
            <a:spLocks noGrp="1"/>
          </p:cNvSpPr>
          <p:nvPr>
            <p:ph type="body" sz="half" idx="1"/>
          </p:nvPr>
        </p:nvSpPr>
        <p:spPr>
          <a:xfrm>
            <a:off x="803275" y="1203325"/>
            <a:ext cx="7805738" cy="638175"/>
          </a:xfrm>
        </p:spPr>
        <p:txBody>
          <a:bodyPr/>
          <a:lstStyle/>
          <a:p>
            <a:r>
              <a:rPr lang="en-US" sz="2400" dirty="0">
                <a:latin typeface="Liberation Sans" charset="0"/>
                <a:ea typeface="ＭＳ Ｐゴシック" panose="020B0600070205080204" pitchFamily="34" charset="-128"/>
              </a:rPr>
              <a:t>In VMSE on </a:t>
            </a:r>
            <a:r>
              <a:rPr lang="en-US" sz="2400" dirty="0" err="1">
                <a:latin typeface="Liberation Sans" charset="0"/>
                <a:ea typeface="ＭＳ Ｐゴシック" panose="020B0600070205080204" pitchFamily="34" charset="-128"/>
              </a:rPr>
              <a:t>wileyplus</a:t>
            </a:r>
            <a:r>
              <a:rPr lang="en-US" sz="2400" dirty="0">
                <a:latin typeface="Liberation Sans" charset="0"/>
                <a:ea typeface="ＭＳ Ｐゴシック" panose="020B0600070205080204" pitchFamily="34" charset="-128"/>
              </a:rPr>
              <a:t>: </a:t>
            </a:r>
          </a:p>
          <a:p>
            <a:pPr lvl="1"/>
            <a:r>
              <a:rPr lang="en-US" sz="1800" dirty="0">
                <a:latin typeface="Liberation Sans" charset="0"/>
                <a:ea typeface="ＭＳ Ｐゴシック" panose="020B0600070205080204" pitchFamily="34" charset="-128"/>
              </a:rPr>
              <a:t>a region of crystal containing a dislocation can be rotated in 3D</a:t>
            </a:r>
          </a:p>
          <a:p>
            <a:pPr lvl="1"/>
            <a:r>
              <a:rPr lang="en-US" sz="1800" dirty="0">
                <a:latin typeface="Liberation Sans" charset="0"/>
                <a:ea typeface="ＭＳ Ｐゴシック" panose="020B0600070205080204" pitchFamily="34" charset="-128"/>
              </a:rPr>
              <a:t>dislocation motion may be animated</a:t>
            </a:r>
            <a:endParaRPr lang="en-US" sz="2400" dirty="0">
              <a:latin typeface="Liberation Sans" charset="0"/>
              <a:ea typeface="ＭＳ Ｐゴシック" panose="020B0600070205080204" pitchFamily="34" charset="-128"/>
            </a:endParaRPr>
          </a:p>
        </p:txBody>
      </p:sp>
      <p:sp>
        <p:nvSpPr>
          <p:cNvPr id="5632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413298B-1BF2-497A-8829-EA867413D497}" type="slidenum">
              <a:rPr lang="en-US" sz="1200">
                <a:latin typeface="Liberation Sans" charset="0"/>
              </a:rPr>
              <a:pPr/>
              <a:t>26</a:t>
            </a:fld>
            <a:endParaRPr lang="en-US" sz="1200">
              <a:latin typeface="Liberation Sans" charset="0"/>
            </a:endParaRPr>
          </a:p>
        </p:txBody>
      </p:sp>
      <p:grpSp>
        <p:nvGrpSpPr>
          <p:cNvPr id="56324" name="Group 10"/>
          <p:cNvGrpSpPr>
            <a:grpSpLocks/>
          </p:cNvGrpSpPr>
          <p:nvPr/>
        </p:nvGrpSpPr>
        <p:grpSpPr bwMode="auto">
          <a:xfrm>
            <a:off x="549275" y="2513013"/>
            <a:ext cx="7986713" cy="3944937"/>
            <a:chOff x="549519" y="2513379"/>
            <a:chExt cx="7986510" cy="3944696"/>
          </a:xfrm>
        </p:grpSpPr>
        <p:pic>
          <p:nvPicPr>
            <p:cNvPr id="56326" name="Picture 5" descr="Screw Dislocation.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519" y="2513379"/>
              <a:ext cx="3814231" cy="3507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7" name="Picture 6" descr="Top View Screw Dislocation.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1173" y="2521648"/>
              <a:ext cx="3774856" cy="3500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8" name="Rectangle 3"/>
            <p:cNvSpPr txBox="1">
              <a:spLocks noChangeArrowheads="1"/>
            </p:cNvSpPr>
            <p:nvPr/>
          </p:nvSpPr>
          <p:spPr bwMode="auto">
            <a:xfrm>
              <a:off x="1743289" y="6075511"/>
              <a:ext cx="1640139" cy="382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pPr>
              <a:r>
                <a:rPr lang="en-US" sz="2000">
                  <a:latin typeface="Liberation Sans" charset="0"/>
                </a:rPr>
                <a:t>Front View</a:t>
              </a:r>
            </a:p>
          </p:txBody>
        </p:sp>
        <p:sp>
          <p:nvSpPr>
            <p:cNvPr id="56329" name="Rectangle 3"/>
            <p:cNvSpPr txBox="1">
              <a:spLocks noChangeArrowheads="1"/>
            </p:cNvSpPr>
            <p:nvPr/>
          </p:nvSpPr>
          <p:spPr bwMode="auto">
            <a:xfrm>
              <a:off x="6026255" y="6075511"/>
              <a:ext cx="1244568" cy="382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pPr>
              <a:r>
                <a:rPr lang="en-US" sz="2000">
                  <a:latin typeface="Liberation Sans" charset="0"/>
                </a:rPr>
                <a:t>Top View</a:t>
              </a:r>
            </a:p>
          </p:txBody>
        </p:sp>
      </p:grpSp>
      <p:sp>
        <p:nvSpPr>
          <p:cNvPr id="56325" name="Rectangle 3"/>
          <p:cNvSpPr txBox="1">
            <a:spLocks noChangeArrowheads="1"/>
          </p:cNvSpPr>
          <p:nvPr/>
        </p:nvSpPr>
        <p:spPr bwMode="auto">
          <a:xfrm>
            <a:off x="3297238" y="6257925"/>
            <a:ext cx="252095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pPr>
            <a:r>
              <a:rPr lang="en-US" sz="2000">
                <a:latin typeface="Liberation Sans" charset="0"/>
              </a:rPr>
              <a:t>VMSE Screen Shots</a:t>
            </a:r>
          </a:p>
        </p:txBody>
      </p:sp>
    </p:spTree>
    <p:extLst>
      <p:ext uri="{BB962C8B-B14F-4D97-AF65-F5344CB8AC3E}">
        <p14:creationId xmlns:p14="http://schemas.microsoft.com/office/powerpoint/2010/main" val="1310609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a:extLst>
              <a:ext uri="{FF2B5EF4-FFF2-40B4-BE49-F238E27FC236}">
                <a16:creationId xmlns:a16="http://schemas.microsoft.com/office/drawing/2014/main" id="{EE7A7216-64E3-E449-8DC5-68DAB0A77D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E6821C-0788-A543-9FFF-29C4ADE0CBD2}" type="slidenum">
              <a:rPr lang="en-US" altLang="en-US" sz="1200"/>
              <a:pPr/>
              <a:t>27</a:t>
            </a:fld>
            <a:endParaRPr lang="en-US" altLang="en-US" sz="1200"/>
          </a:p>
        </p:txBody>
      </p:sp>
      <p:grpSp>
        <p:nvGrpSpPr>
          <p:cNvPr id="54275" name="Group 16">
            <a:extLst>
              <a:ext uri="{FF2B5EF4-FFF2-40B4-BE49-F238E27FC236}">
                <a16:creationId xmlns:a16="http://schemas.microsoft.com/office/drawing/2014/main" id="{9AE76B1C-C385-A54A-8308-7CA213EE7AE3}"/>
              </a:ext>
            </a:extLst>
          </p:cNvPr>
          <p:cNvGrpSpPr>
            <a:grpSpLocks/>
          </p:cNvGrpSpPr>
          <p:nvPr/>
        </p:nvGrpSpPr>
        <p:grpSpPr bwMode="auto">
          <a:xfrm>
            <a:off x="334963" y="1543050"/>
            <a:ext cx="8377237" cy="3894138"/>
            <a:chOff x="218" y="1203"/>
            <a:chExt cx="5277" cy="2453"/>
          </a:xfrm>
        </p:grpSpPr>
        <p:pic>
          <p:nvPicPr>
            <p:cNvPr id="54291" name="Picture 8">
              <a:extLst>
                <a:ext uri="{FF2B5EF4-FFF2-40B4-BE49-F238E27FC236}">
                  <a16:creationId xmlns:a16="http://schemas.microsoft.com/office/drawing/2014/main" id="{2BF6F063-EDC3-874A-B33C-14DBE3D41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 y="1586"/>
              <a:ext cx="2444" cy="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pic>
          <p:nvPicPr>
            <p:cNvPr id="54292" name="Picture 7">
              <a:extLst>
                <a:ext uri="{FF2B5EF4-FFF2-40B4-BE49-F238E27FC236}">
                  <a16:creationId xmlns:a16="http://schemas.microsoft.com/office/drawing/2014/main" id="{B53E92AB-C6C3-524D-9CA9-149583566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 y="1203"/>
              <a:ext cx="2834" cy="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grpSp>
      <p:sp>
        <p:nvSpPr>
          <p:cNvPr id="54276" name="Rectangle 2">
            <a:extLst>
              <a:ext uri="{FF2B5EF4-FFF2-40B4-BE49-F238E27FC236}">
                <a16:creationId xmlns:a16="http://schemas.microsoft.com/office/drawing/2014/main" id="{2B5993A5-30AC-764A-B375-1C9224609CB0}"/>
              </a:ext>
            </a:extLst>
          </p:cNvPr>
          <p:cNvSpPr>
            <a:spLocks noGrp="1" noChangeArrowheads="1"/>
          </p:cNvSpPr>
          <p:nvPr>
            <p:ph type="title"/>
          </p:nvPr>
        </p:nvSpPr>
        <p:spPr/>
        <p:txBody>
          <a:bodyPr/>
          <a:lstStyle/>
          <a:p>
            <a:r>
              <a:rPr lang="en-US" altLang="en-US">
                <a:ea typeface="ＭＳ Ｐゴシック" panose="020B0600070205080204" pitchFamily="34" charset="-128"/>
              </a:rPr>
              <a:t>Edge, Screw, and Mixed Dislocations</a:t>
            </a:r>
          </a:p>
        </p:txBody>
      </p:sp>
      <p:grpSp>
        <p:nvGrpSpPr>
          <p:cNvPr id="3" name="Group 37">
            <a:extLst>
              <a:ext uri="{FF2B5EF4-FFF2-40B4-BE49-F238E27FC236}">
                <a16:creationId xmlns:a16="http://schemas.microsoft.com/office/drawing/2014/main" id="{A931EEC0-695F-A04A-BDDF-5A596400D5D0}"/>
              </a:ext>
            </a:extLst>
          </p:cNvPr>
          <p:cNvGrpSpPr>
            <a:grpSpLocks/>
          </p:cNvGrpSpPr>
          <p:nvPr/>
        </p:nvGrpSpPr>
        <p:grpSpPr bwMode="auto">
          <a:xfrm>
            <a:off x="3605213" y="2732088"/>
            <a:ext cx="4822825" cy="2562225"/>
            <a:chOff x="2271" y="1721"/>
            <a:chExt cx="3038" cy="1614"/>
          </a:xfrm>
        </p:grpSpPr>
        <p:sp>
          <p:nvSpPr>
            <p:cNvPr id="54288" name="Text Box 12">
              <a:extLst>
                <a:ext uri="{FF2B5EF4-FFF2-40B4-BE49-F238E27FC236}">
                  <a16:creationId xmlns:a16="http://schemas.microsoft.com/office/drawing/2014/main" id="{427E0A54-C1D5-824A-BD56-C31795A1949A}"/>
                </a:ext>
              </a:extLst>
            </p:cNvPr>
            <p:cNvSpPr txBox="1">
              <a:spLocks noChangeArrowheads="1"/>
            </p:cNvSpPr>
            <p:nvPr/>
          </p:nvSpPr>
          <p:spPr bwMode="auto">
            <a:xfrm>
              <a:off x="2574" y="3047"/>
              <a:ext cx="56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8000"/>
                  </a:solidFill>
                </a:rPr>
                <a:t>Edge</a:t>
              </a:r>
            </a:p>
          </p:txBody>
        </p:sp>
        <p:sp>
          <p:nvSpPr>
            <p:cNvPr id="54289" name="Line 17">
              <a:extLst>
                <a:ext uri="{FF2B5EF4-FFF2-40B4-BE49-F238E27FC236}">
                  <a16:creationId xmlns:a16="http://schemas.microsoft.com/office/drawing/2014/main" id="{D511A8C8-B787-804C-99BC-C91C8E35B652}"/>
                </a:ext>
              </a:extLst>
            </p:cNvPr>
            <p:cNvSpPr>
              <a:spLocks noChangeShapeType="1"/>
            </p:cNvSpPr>
            <p:nvPr/>
          </p:nvSpPr>
          <p:spPr bwMode="auto">
            <a:xfrm flipV="1">
              <a:off x="3075" y="1721"/>
              <a:ext cx="2234" cy="1405"/>
            </a:xfrm>
            <a:prstGeom prst="line">
              <a:avLst/>
            </a:prstGeom>
            <a:noFill/>
            <a:ln w="28575">
              <a:solidFill>
                <a:srgbClr val="00800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4290" name="Line 21">
              <a:extLst>
                <a:ext uri="{FF2B5EF4-FFF2-40B4-BE49-F238E27FC236}">
                  <a16:creationId xmlns:a16="http://schemas.microsoft.com/office/drawing/2014/main" id="{28776ACC-BD6E-D446-A0A2-478C62B3BE7A}"/>
                </a:ext>
              </a:extLst>
            </p:cNvPr>
            <p:cNvSpPr>
              <a:spLocks noChangeShapeType="1"/>
            </p:cNvSpPr>
            <p:nvPr/>
          </p:nvSpPr>
          <p:spPr bwMode="auto">
            <a:xfrm rot="16598720" flipV="1">
              <a:off x="2155" y="2584"/>
              <a:ext cx="625" cy="393"/>
            </a:xfrm>
            <a:prstGeom prst="line">
              <a:avLst/>
            </a:prstGeom>
            <a:noFill/>
            <a:ln w="28575">
              <a:solidFill>
                <a:srgbClr val="00800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pSp>
      <p:sp>
        <p:nvSpPr>
          <p:cNvPr id="54279" name="Rectangle 34">
            <a:extLst>
              <a:ext uri="{FF2B5EF4-FFF2-40B4-BE49-F238E27FC236}">
                <a16:creationId xmlns:a16="http://schemas.microsoft.com/office/drawing/2014/main" id="{244F3CE1-B7A7-7A41-AC97-59EBF71555F1}"/>
              </a:ext>
            </a:extLst>
          </p:cNvPr>
          <p:cNvSpPr>
            <a:spLocks noChangeArrowheads="1"/>
          </p:cNvSpPr>
          <p:nvPr/>
        </p:nvSpPr>
        <p:spPr bwMode="auto">
          <a:xfrm>
            <a:off x="6016625" y="4832350"/>
            <a:ext cx="203200" cy="179388"/>
          </a:xfrm>
          <a:prstGeom prst="rect">
            <a:avLst/>
          </a:prstGeom>
          <a:solidFill>
            <a:schemeClr val="bg1"/>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4" name="Group 38">
            <a:extLst>
              <a:ext uri="{FF2B5EF4-FFF2-40B4-BE49-F238E27FC236}">
                <a16:creationId xmlns:a16="http://schemas.microsoft.com/office/drawing/2014/main" id="{1DEF06C5-941F-2A47-B975-017B0D8CF285}"/>
              </a:ext>
            </a:extLst>
          </p:cNvPr>
          <p:cNvGrpSpPr>
            <a:grpSpLocks/>
          </p:cNvGrpSpPr>
          <p:nvPr/>
        </p:nvGrpSpPr>
        <p:grpSpPr bwMode="auto">
          <a:xfrm>
            <a:off x="2166938" y="3709988"/>
            <a:ext cx="4098925" cy="2349500"/>
            <a:chOff x="1365" y="2337"/>
            <a:chExt cx="2582" cy="1480"/>
          </a:xfrm>
        </p:grpSpPr>
        <p:sp>
          <p:nvSpPr>
            <p:cNvPr id="54285" name="Text Box 15">
              <a:extLst>
                <a:ext uri="{FF2B5EF4-FFF2-40B4-BE49-F238E27FC236}">
                  <a16:creationId xmlns:a16="http://schemas.microsoft.com/office/drawing/2014/main" id="{9053B4B4-035A-604F-A576-9437A23A890F}"/>
                </a:ext>
              </a:extLst>
            </p:cNvPr>
            <p:cNvSpPr txBox="1">
              <a:spLocks noChangeArrowheads="1"/>
            </p:cNvSpPr>
            <p:nvPr/>
          </p:nvSpPr>
          <p:spPr bwMode="auto">
            <a:xfrm>
              <a:off x="2500" y="3529"/>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FF"/>
                  </a:solidFill>
                </a:rPr>
                <a:t>Screw</a:t>
              </a:r>
            </a:p>
          </p:txBody>
        </p:sp>
        <p:sp>
          <p:nvSpPr>
            <p:cNvPr id="54286" name="Line 29">
              <a:extLst>
                <a:ext uri="{FF2B5EF4-FFF2-40B4-BE49-F238E27FC236}">
                  <a16:creationId xmlns:a16="http://schemas.microsoft.com/office/drawing/2014/main" id="{7E1A0901-C640-4143-A874-E298B3A5CBC6}"/>
                </a:ext>
              </a:extLst>
            </p:cNvPr>
            <p:cNvSpPr>
              <a:spLocks noChangeShapeType="1"/>
            </p:cNvSpPr>
            <p:nvPr/>
          </p:nvSpPr>
          <p:spPr bwMode="auto">
            <a:xfrm rot="15012314" flipV="1">
              <a:off x="1094" y="2608"/>
              <a:ext cx="1464" cy="921"/>
            </a:xfrm>
            <a:prstGeom prst="line">
              <a:avLst/>
            </a:prstGeom>
            <a:noFill/>
            <a:ln w="28575">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4287" name="Line 33">
              <a:extLst>
                <a:ext uri="{FF2B5EF4-FFF2-40B4-BE49-F238E27FC236}">
                  <a16:creationId xmlns:a16="http://schemas.microsoft.com/office/drawing/2014/main" id="{2F1AF2ED-EA88-314D-BEE9-B6DED322E5AA}"/>
                </a:ext>
              </a:extLst>
            </p:cNvPr>
            <p:cNvSpPr>
              <a:spLocks noChangeShapeType="1"/>
            </p:cNvSpPr>
            <p:nvPr/>
          </p:nvSpPr>
          <p:spPr bwMode="auto">
            <a:xfrm flipV="1">
              <a:off x="3123" y="3048"/>
              <a:ext cx="824" cy="558"/>
            </a:xfrm>
            <a:prstGeom prst="line">
              <a:avLst/>
            </a:prstGeom>
            <a:noFill/>
            <a:ln w="28575">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5" name="Group 36">
            <a:extLst>
              <a:ext uri="{FF2B5EF4-FFF2-40B4-BE49-F238E27FC236}">
                <a16:creationId xmlns:a16="http://schemas.microsoft.com/office/drawing/2014/main" id="{A6D9280A-90F9-234D-86F4-15327EC4B4F4}"/>
              </a:ext>
            </a:extLst>
          </p:cNvPr>
          <p:cNvGrpSpPr>
            <a:grpSpLocks/>
          </p:cNvGrpSpPr>
          <p:nvPr/>
        </p:nvGrpSpPr>
        <p:grpSpPr bwMode="auto">
          <a:xfrm>
            <a:off x="2811463" y="1330325"/>
            <a:ext cx="3787775" cy="2214563"/>
            <a:chOff x="1771" y="838"/>
            <a:chExt cx="2386" cy="1395"/>
          </a:xfrm>
        </p:grpSpPr>
        <p:sp>
          <p:nvSpPr>
            <p:cNvPr id="54282" name="Text Box 31">
              <a:extLst>
                <a:ext uri="{FF2B5EF4-FFF2-40B4-BE49-F238E27FC236}">
                  <a16:creationId xmlns:a16="http://schemas.microsoft.com/office/drawing/2014/main" id="{147B16AB-876A-5843-B6C9-704DC4DBD012}"/>
                </a:ext>
              </a:extLst>
            </p:cNvPr>
            <p:cNvSpPr txBox="1">
              <a:spLocks noChangeArrowheads="1"/>
            </p:cNvSpPr>
            <p:nvPr/>
          </p:nvSpPr>
          <p:spPr bwMode="auto">
            <a:xfrm>
              <a:off x="2511" y="838"/>
              <a:ext cx="6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chemeClr val="tx2"/>
                  </a:solidFill>
                </a:rPr>
                <a:t>Mixed</a:t>
              </a:r>
            </a:p>
          </p:txBody>
        </p:sp>
        <p:sp>
          <p:nvSpPr>
            <p:cNvPr id="54283" name="Line 32">
              <a:extLst>
                <a:ext uri="{FF2B5EF4-FFF2-40B4-BE49-F238E27FC236}">
                  <a16:creationId xmlns:a16="http://schemas.microsoft.com/office/drawing/2014/main" id="{F1251672-8123-5242-819E-F091C562C676}"/>
                </a:ext>
              </a:extLst>
            </p:cNvPr>
            <p:cNvSpPr>
              <a:spLocks noChangeShapeType="1"/>
            </p:cNvSpPr>
            <p:nvPr/>
          </p:nvSpPr>
          <p:spPr bwMode="auto">
            <a:xfrm flipH="1">
              <a:off x="1771" y="1067"/>
              <a:ext cx="775" cy="1166"/>
            </a:xfrm>
            <a:prstGeom prst="line">
              <a:avLst/>
            </a:prstGeom>
            <a:noFill/>
            <a:ln w="28575">
              <a:solidFill>
                <a:schemeClr val="tx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4284" name="Line 35">
              <a:extLst>
                <a:ext uri="{FF2B5EF4-FFF2-40B4-BE49-F238E27FC236}">
                  <a16:creationId xmlns:a16="http://schemas.microsoft.com/office/drawing/2014/main" id="{65D990C0-A33D-AE46-B52F-EC542D8D4F5B}"/>
                </a:ext>
              </a:extLst>
            </p:cNvPr>
            <p:cNvSpPr>
              <a:spLocks noChangeShapeType="1"/>
            </p:cNvSpPr>
            <p:nvPr/>
          </p:nvSpPr>
          <p:spPr bwMode="auto">
            <a:xfrm>
              <a:off x="3090" y="1084"/>
              <a:ext cx="1067" cy="826"/>
            </a:xfrm>
            <a:prstGeom prst="line">
              <a:avLst/>
            </a:prstGeom>
            <a:noFill/>
            <a:ln w="28575">
              <a:solidFill>
                <a:schemeClr val="tx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268F-CC54-2844-B776-9EF9B575EBD4}"/>
              </a:ext>
            </a:extLst>
          </p:cNvPr>
          <p:cNvSpPr>
            <a:spLocks noGrp="1"/>
          </p:cNvSpPr>
          <p:nvPr>
            <p:ph type="title"/>
          </p:nvPr>
        </p:nvSpPr>
        <p:spPr>
          <a:xfrm>
            <a:off x="374020" y="1337281"/>
            <a:ext cx="8382000" cy="685800"/>
          </a:xfrm>
        </p:spPr>
        <p:txBody>
          <a:bodyPr/>
          <a:lstStyle/>
          <a:p>
            <a:r>
              <a:rPr lang="en-US" dirty="0"/>
              <a:t>https://</a:t>
            </a:r>
            <a:r>
              <a:rPr lang="en-US" dirty="0" err="1"/>
              <a:t>youtu.be</a:t>
            </a:r>
            <a:r>
              <a:rPr lang="en-US" dirty="0"/>
              <a:t>/JPVS8d2c_4U</a:t>
            </a:r>
          </a:p>
        </p:txBody>
      </p:sp>
      <p:sp>
        <p:nvSpPr>
          <p:cNvPr id="5" name="Slide Number Placeholder 4">
            <a:extLst>
              <a:ext uri="{FF2B5EF4-FFF2-40B4-BE49-F238E27FC236}">
                <a16:creationId xmlns:a16="http://schemas.microsoft.com/office/drawing/2014/main" id="{09A2BE69-226B-CF41-A7AE-0D8522E8E1C2}"/>
              </a:ext>
            </a:extLst>
          </p:cNvPr>
          <p:cNvSpPr>
            <a:spLocks noGrp="1"/>
          </p:cNvSpPr>
          <p:nvPr>
            <p:ph type="sldNum" sz="quarter" idx="12"/>
          </p:nvPr>
        </p:nvSpPr>
        <p:spPr/>
        <p:txBody>
          <a:bodyPr/>
          <a:lstStyle/>
          <a:p>
            <a:fld id="{F18A035C-4DF0-9E44-9EDE-E89163A3EFEF}" type="slidenum">
              <a:rPr lang="en-US" altLang="en-US" smtClean="0"/>
              <a:pPr/>
              <a:t>28</a:t>
            </a:fld>
            <a:endParaRPr lang="en-US" altLang="en-US"/>
          </a:p>
        </p:txBody>
      </p:sp>
      <p:sp>
        <p:nvSpPr>
          <p:cNvPr id="6" name="TextBox 5">
            <a:extLst>
              <a:ext uri="{FF2B5EF4-FFF2-40B4-BE49-F238E27FC236}">
                <a16:creationId xmlns:a16="http://schemas.microsoft.com/office/drawing/2014/main" id="{8E4176DA-7368-9D4A-863D-AE81A1D8FFFF}"/>
              </a:ext>
            </a:extLst>
          </p:cNvPr>
          <p:cNvSpPr txBox="1"/>
          <p:nvPr/>
        </p:nvSpPr>
        <p:spPr>
          <a:xfrm>
            <a:off x="2338352" y="362969"/>
            <a:ext cx="4687502" cy="830997"/>
          </a:xfrm>
          <a:prstGeom prst="rect">
            <a:avLst/>
          </a:prstGeom>
          <a:noFill/>
        </p:spPr>
        <p:txBody>
          <a:bodyPr wrap="none" rtlCol="0">
            <a:spAutoFit/>
          </a:bodyPr>
          <a:lstStyle/>
          <a:p>
            <a:r>
              <a:rPr lang="en-US" dirty="0"/>
              <a:t>Screw Dislocation Motion in </a:t>
            </a:r>
            <a:r>
              <a:rPr lang="en-US" dirty="0" err="1"/>
              <a:t>CaO</a:t>
            </a:r>
            <a:endParaRPr lang="en-US" dirty="0"/>
          </a:p>
          <a:p>
            <a:r>
              <a:rPr lang="en-US" dirty="0"/>
              <a:t>Paulo </a:t>
            </a:r>
            <a:r>
              <a:rPr lang="en-US" dirty="0" err="1"/>
              <a:t>Branicio</a:t>
            </a:r>
            <a:r>
              <a:rPr lang="en-US" dirty="0"/>
              <a:t>, USC</a:t>
            </a:r>
          </a:p>
        </p:txBody>
      </p:sp>
      <p:sp>
        <p:nvSpPr>
          <p:cNvPr id="7" name="Rectangle 6">
            <a:extLst>
              <a:ext uri="{FF2B5EF4-FFF2-40B4-BE49-F238E27FC236}">
                <a16:creationId xmlns:a16="http://schemas.microsoft.com/office/drawing/2014/main" id="{FC01F5AF-A660-3144-932E-BBECA4B2063E}"/>
              </a:ext>
            </a:extLst>
          </p:cNvPr>
          <p:cNvSpPr/>
          <p:nvPr/>
        </p:nvSpPr>
        <p:spPr>
          <a:xfrm>
            <a:off x="3493290" y="5665082"/>
            <a:ext cx="4427815" cy="461665"/>
          </a:xfrm>
          <a:prstGeom prst="rect">
            <a:avLst/>
          </a:prstGeom>
        </p:spPr>
        <p:txBody>
          <a:bodyPr wrap="none">
            <a:spAutoFit/>
          </a:bodyPr>
          <a:lstStyle/>
          <a:p>
            <a:r>
              <a:rPr lang="en-US" dirty="0"/>
              <a:t>https://</a:t>
            </a:r>
            <a:r>
              <a:rPr lang="en-US" dirty="0" err="1"/>
              <a:t>youtu.be</a:t>
            </a:r>
            <a:r>
              <a:rPr lang="en-US" dirty="0"/>
              <a:t>/VLsLS74AM9o</a:t>
            </a:r>
          </a:p>
        </p:txBody>
      </p:sp>
      <p:pic>
        <p:nvPicPr>
          <p:cNvPr id="8" name="Picture 7">
            <a:extLst>
              <a:ext uri="{FF2B5EF4-FFF2-40B4-BE49-F238E27FC236}">
                <a16:creationId xmlns:a16="http://schemas.microsoft.com/office/drawing/2014/main" id="{6048516F-48B5-FD4E-B573-B18BDD4EF168}"/>
              </a:ext>
            </a:extLst>
          </p:cNvPr>
          <p:cNvPicPr>
            <a:picLocks noChangeAspect="1"/>
          </p:cNvPicPr>
          <p:nvPr/>
        </p:nvPicPr>
        <p:blipFill>
          <a:blip r:embed="rId2"/>
          <a:stretch>
            <a:fillRect/>
          </a:stretch>
        </p:blipFill>
        <p:spPr>
          <a:xfrm>
            <a:off x="2702159" y="2301754"/>
            <a:ext cx="5715000" cy="3086100"/>
          </a:xfrm>
          <a:prstGeom prst="rect">
            <a:avLst/>
          </a:prstGeom>
        </p:spPr>
      </p:pic>
      <p:sp>
        <p:nvSpPr>
          <p:cNvPr id="9" name="TextBox 8">
            <a:extLst>
              <a:ext uri="{FF2B5EF4-FFF2-40B4-BE49-F238E27FC236}">
                <a16:creationId xmlns:a16="http://schemas.microsoft.com/office/drawing/2014/main" id="{3DEAB862-D046-9F4C-8F08-C18CFE952442}"/>
              </a:ext>
            </a:extLst>
          </p:cNvPr>
          <p:cNvSpPr txBox="1"/>
          <p:nvPr/>
        </p:nvSpPr>
        <p:spPr>
          <a:xfrm>
            <a:off x="273289" y="3356986"/>
            <a:ext cx="2428870" cy="1569660"/>
          </a:xfrm>
          <a:prstGeom prst="rect">
            <a:avLst/>
          </a:prstGeom>
          <a:noFill/>
        </p:spPr>
        <p:txBody>
          <a:bodyPr wrap="none" rtlCol="0">
            <a:spAutoFit/>
          </a:bodyPr>
          <a:lstStyle/>
          <a:p>
            <a:r>
              <a:rPr lang="en-US" dirty="0"/>
              <a:t>Dislocations can</a:t>
            </a:r>
          </a:p>
          <a:p>
            <a:r>
              <a:rPr lang="en-US" dirty="0"/>
              <a:t>dissociate into</a:t>
            </a:r>
          </a:p>
          <a:p>
            <a:r>
              <a:rPr lang="en-US" dirty="0"/>
              <a:t>two partials and</a:t>
            </a:r>
          </a:p>
          <a:p>
            <a:r>
              <a:rPr lang="en-US" dirty="0"/>
              <a:t>a stacking fault</a:t>
            </a:r>
          </a:p>
        </p:txBody>
      </p:sp>
      <p:sp>
        <p:nvSpPr>
          <p:cNvPr id="4" name="Rectangle 3">
            <a:extLst>
              <a:ext uri="{FF2B5EF4-FFF2-40B4-BE49-F238E27FC236}">
                <a16:creationId xmlns:a16="http://schemas.microsoft.com/office/drawing/2014/main" id="{7ECD76F8-EBC4-FA43-99F4-90402FD0D117}"/>
              </a:ext>
            </a:extLst>
          </p:cNvPr>
          <p:cNvSpPr/>
          <p:nvPr/>
        </p:nvSpPr>
        <p:spPr>
          <a:xfrm>
            <a:off x="3493290" y="6034529"/>
            <a:ext cx="4376519" cy="461665"/>
          </a:xfrm>
          <a:prstGeom prst="rect">
            <a:avLst/>
          </a:prstGeom>
        </p:spPr>
        <p:txBody>
          <a:bodyPr wrap="none">
            <a:spAutoFit/>
          </a:bodyPr>
          <a:lstStyle/>
          <a:p>
            <a:r>
              <a:rPr lang="en-US" dirty="0"/>
              <a:t>https://</a:t>
            </a:r>
            <a:r>
              <a:rPr lang="en-US" dirty="0" err="1"/>
              <a:t>youtu.be</a:t>
            </a:r>
            <a:r>
              <a:rPr lang="en-US" dirty="0"/>
              <a:t>/1r-UqxmuYCw</a:t>
            </a:r>
          </a:p>
        </p:txBody>
      </p:sp>
      <p:sp>
        <p:nvSpPr>
          <p:cNvPr id="10" name="TextBox 9">
            <a:extLst>
              <a:ext uri="{FF2B5EF4-FFF2-40B4-BE49-F238E27FC236}">
                <a16:creationId xmlns:a16="http://schemas.microsoft.com/office/drawing/2014/main" id="{71BF6A1B-951B-014C-9D79-BE2BB5E52DD0}"/>
              </a:ext>
            </a:extLst>
          </p:cNvPr>
          <p:cNvSpPr txBox="1"/>
          <p:nvPr/>
        </p:nvSpPr>
        <p:spPr>
          <a:xfrm>
            <a:off x="210019" y="6034529"/>
            <a:ext cx="3283271" cy="461665"/>
          </a:xfrm>
          <a:prstGeom prst="rect">
            <a:avLst/>
          </a:prstGeom>
          <a:noFill/>
        </p:spPr>
        <p:txBody>
          <a:bodyPr wrap="none" rtlCol="0">
            <a:spAutoFit/>
          </a:bodyPr>
          <a:lstStyle/>
          <a:p>
            <a:r>
              <a:rPr lang="en-US" dirty="0"/>
              <a:t>Bragg, 1947, bubbles: </a:t>
            </a:r>
          </a:p>
        </p:txBody>
      </p:sp>
      <p:sp>
        <p:nvSpPr>
          <p:cNvPr id="11" name="TextBox 10">
            <a:extLst>
              <a:ext uri="{FF2B5EF4-FFF2-40B4-BE49-F238E27FC236}">
                <a16:creationId xmlns:a16="http://schemas.microsoft.com/office/drawing/2014/main" id="{9D100DD8-D80C-4E4A-8926-F37E84E249F3}"/>
              </a:ext>
            </a:extLst>
          </p:cNvPr>
          <p:cNvSpPr txBox="1"/>
          <p:nvPr/>
        </p:nvSpPr>
        <p:spPr>
          <a:xfrm>
            <a:off x="210019" y="5642170"/>
            <a:ext cx="2890535" cy="461665"/>
          </a:xfrm>
          <a:prstGeom prst="rect">
            <a:avLst/>
          </a:prstGeom>
          <a:noFill/>
        </p:spPr>
        <p:txBody>
          <a:bodyPr wrap="none" rtlCol="0">
            <a:spAutoFit/>
          </a:bodyPr>
          <a:lstStyle/>
          <a:p>
            <a:r>
              <a:rPr lang="en-US" dirty="0"/>
              <a:t>Needle in particles: </a:t>
            </a:r>
          </a:p>
        </p:txBody>
      </p:sp>
    </p:spTree>
    <p:extLst>
      <p:ext uri="{BB962C8B-B14F-4D97-AF65-F5344CB8AC3E}">
        <p14:creationId xmlns:p14="http://schemas.microsoft.com/office/powerpoint/2010/main" val="1632163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7BE5E54-CF3A-F94E-AD14-A597F9C0120E}"/>
              </a:ext>
            </a:extLst>
          </p:cNvPr>
          <p:cNvSpPr>
            <a:spLocks noGrp="1"/>
          </p:cNvSpPr>
          <p:nvPr>
            <p:ph type="sldNum" sz="quarter" idx="12"/>
          </p:nvPr>
        </p:nvSpPr>
        <p:spPr/>
        <p:txBody>
          <a:bodyPr/>
          <a:lstStyle/>
          <a:p>
            <a:fld id="{F18A035C-4DF0-9E44-9EDE-E89163A3EFEF}" type="slidenum">
              <a:rPr lang="en-US" altLang="en-US" smtClean="0"/>
              <a:pPr/>
              <a:t>29</a:t>
            </a:fld>
            <a:endParaRPr lang="en-US" altLang="en-US"/>
          </a:p>
        </p:txBody>
      </p:sp>
      <p:sp>
        <p:nvSpPr>
          <p:cNvPr id="31" name="TextBox 30">
            <a:extLst>
              <a:ext uri="{FF2B5EF4-FFF2-40B4-BE49-F238E27FC236}">
                <a16:creationId xmlns:a16="http://schemas.microsoft.com/office/drawing/2014/main" id="{568B603D-CD6A-A843-BDF1-A151ECD8B4CD}"/>
              </a:ext>
            </a:extLst>
          </p:cNvPr>
          <p:cNvSpPr txBox="1"/>
          <p:nvPr/>
        </p:nvSpPr>
        <p:spPr>
          <a:xfrm>
            <a:off x="938676" y="687823"/>
            <a:ext cx="4087979" cy="461665"/>
          </a:xfrm>
          <a:prstGeom prst="rect">
            <a:avLst/>
          </a:prstGeom>
          <a:noFill/>
        </p:spPr>
        <p:txBody>
          <a:bodyPr wrap="none" rtlCol="0">
            <a:spAutoFit/>
          </a:bodyPr>
          <a:lstStyle/>
          <a:p>
            <a:r>
              <a:rPr lang="en-US" dirty="0"/>
              <a:t>Why dissociate into partials?</a:t>
            </a:r>
          </a:p>
        </p:txBody>
      </p:sp>
      <p:sp>
        <p:nvSpPr>
          <p:cNvPr id="32" name="TextBox 31">
            <a:extLst>
              <a:ext uri="{FF2B5EF4-FFF2-40B4-BE49-F238E27FC236}">
                <a16:creationId xmlns:a16="http://schemas.microsoft.com/office/drawing/2014/main" id="{808D9707-9AF1-3E49-8BC0-FA2A689EA774}"/>
              </a:ext>
            </a:extLst>
          </p:cNvPr>
          <p:cNvSpPr txBox="1"/>
          <p:nvPr/>
        </p:nvSpPr>
        <p:spPr>
          <a:xfrm>
            <a:off x="938676" y="1509052"/>
            <a:ext cx="5692584" cy="461665"/>
          </a:xfrm>
          <a:prstGeom prst="rect">
            <a:avLst/>
          </a:prstGeom>
          <a:noFill/>
        </p:spPr>
        <p:txBody>
          <a:bodyPr wrap="none" rtlCol="0">
            <a:spAutoFit/>
          </a:bodyPr>
          <a:lstStyle/>
          <a:p>
            <a:r>
              <a:rPr lang="en-US" dirty="0"/>
              <a:t>Dislocation energy is proportional to Gb</a:t>
            </a:r>
            <a:r>
              <a:rPr lang="en-US" baseline="30000" dirty="0"/>
              <a:t>2</a:t>
            </a:r>
          </a:p>
        </p:txBody>
      </p:sp>
      <p:sp>
        <p:nvSpPr>
          <p:cNvPr id="34" name="TextBox 33">
            <a:extLst>
              <a:ext uri="{FF2B5EF4-FFF2-40B4-BE49-F238E27FC236}">
                <a16:creationId xmlns:a16="http://schemas.microsoft.com/office/drawing/2014/main" id="{A30FBBA2-28FA-2740-A991-D21FFA44D061}"/>
              </a:ext>
            </a:extLst>
          </p:cNvPr>
          <p:cNvSpPr txBox="1"/>
          <p:nvPr/>
        </p:nvSpPr>
        <p:spPr>
          <a:xfrm>
            <a:off x="938676" y="2269913"/>
            <a:ext cx="6752041" cy="461665"/>
          </a:xfrm>
          <a:prstGeom prst="rect">
            <a:avLst/>
          </a:prstGeom>
          <a:noFill/>
        </p:spPr>
        <p:txBody>
          <a:bodyPr wrap="none" rtlCol="0">
            <a:spAutoFit/>
          </a:bodyPr>
          <a:lstStyle/>
          <a:p>
            <a:r>
              <a:rPr lang="en-US" dirty="0"/>
              <a:t>Full dislocation  </a:t>
            </a:r>
            <a:r>
              <a:rPr lang="en-US" dirty="0">
                <a:sym typeface="Wingdings" pitchFamily="2" charset="2"/>
              </a:rPr>
              <a:t> Two partials + stacking fault</a:t>
            </a:r>
            <a:endParaRPr lang="en-US" dirty="0"/>
          </a:p>
        </p:txBody>
      </p:sp>
      <p:sp>
        <p:nvSpPr>
          <p:cNvPr id="35" name="TextBox 34">
            <a:extLst>
              <a:ext uri="{FF2B5EF4-FFF2-40B4-BE49-F238E27FC236}">
                <a16:creationId xmlns:a16="http://schemas.microsoft.com/office/drawing/2014/main" id="{9BB4EB18-7002-CE4E-BE19-57E5ED9B8993}"/>
              </a:ext>
            </a:extLst>
          </p:cNvPr>
          <p:cNvSpPr txBox="1"/>
          <p:nvPr/>
        </p:nvSpPr>
        <p:spPr>
          <a:xfrm>
            <a:off x="938676" y="3147075"/>
            <a:ext cx="4147289" cy="1569660"/>
          </a:xfrm>
          <a:prstGeom prst="rect">
            <a:avLst/>
          </a:prstGeom>
          <a:noFill/>
        </p:spPr>
        <p:txBody>
          <a:bodyPr wrap="none" rtlCol="0">
            <a:spAutoFit/>
          </a:bodyPr>
          <a:lstStyle/>
          <a:p>
            <a:r>
              <a:rPr lang="en-US" dirty="0"/>
              <a:t>Gb</a:t>
            </a:r>
            <a:r>
              <a:rPr lang="en-US" baseline="30000" dirty="0"/>
              <a:t>2</a:t>
            </a:r>
            <a:r>
              <a:rPr lang="en-US" dirty="0"/>
              <a:t> </a:t>
            </a:r>
            <a:r>
              <a:rPr lang="en-US" dirty="0">
                <a:sym typeface="Wingdings" pitchFamily="2" charset="2"/>
              </a:rPr>
              <a:t> G(b/2)</a:t>
            </a:r>
            <a:r>
              <a:rPr lang="en-US" baseline="30000" dirty="0">
                <a:sym typeface="Wingdings" pitchFamily="2" charset="2"/>
              </a:rPr>
              <a:t>2</a:t>
            </a:r>
            <a:r>
              <a:rPr lang="en-US" dirty="0">
                <a:sym typeface="Wingdings" pitchFamily="2" charset="2"/>
              </a:rPr>
              <a:t> + </a:t>
            </a:r>
            <a:r>
              <a:rPr lang="en-US" dirty="0">
                <a:latin typeface="Symbol" pitchFamily="2" charset="2"/>
                <a:sym typeface="Wingdings" pitchFamily="2" charset="2"/>
              </a:rPr>
              <a:t>g</a:t>
            </a:r>
            <a:r>
              <a:rPr lang="en-US" dirty="0">
                <a:sym typeface="Wingdings" pitchFamily="2" charset="2"/>
              </a:rPr>
              <a:t>f + G(b/2)</a:t>
            </a:r>
            <a:r>
              <a:rPr lang="en-US" baseline="30000" dirty="0">
                <a:sym typeface="Wingdings" pitchFamily="2" charset="2"/>
              </a:rPr>
              <a:t>2</a:t>
            </a:r>
          </a:p>
          <a:p>
            <a:r>
              <a:rPr lang="en-US" dirty="0">
                <a:sym typeface="Wingdings" pitchFamily="2" charset="2"/>
              </a:rPr>
              <a:t> </a:t>
            </a:r>
          </a:p>
          <a:p>
            <a:endParaRPr lang="en-US" dirty="0">
              <a:sym typeface="Wingdings" pitchFamily="2" charset="2"/>
            </a:endParaRPr>
          </a:p>
          <a:p>
            <a:endParaRPr lang="en-US" dirty="0"/>
          </a:p>
        </p:txBody>
      </p:sp>
      <p:sp>
        <p:nvSpPr>
          <p:cNvPr id="36" name="TextBox 35">
            <a:extLst>
              <a:ext uri="{FF2B5EF4-FFF2-40B4-BE49-F238E27FC236}">
                <a16:creationId xmlns:a16="http://schemas.microsoft.com/office/drawing/2014/main" id="{4DBDB2F8-2C4D-634A-A7AD-3A556621ECCF}"/>
              </a:ext>
            </a:extLst>
          </p:cNvPr>
          <p:cNvSpPr txBox="1"/>
          <p:nvPr/>
        </p:nvSpPr>
        <p:spPr>
          <a:xfrm>
            <a:off x="938676" y="3963870"/>
            <a:ext cx="4738798" cy="461665"/>
          </a:xfrm>
          <a:prstGeom prst="rect">
            <a:avLst/>
          </a:prstGeom>
          <a:noFill/>
        </p:spPr>
        <p:txBody>
          <a:bodyPr wrap="none" rtlCol="0">
            <a:spAutoFit/>
          </a:bodyPr>
          <a:lstStyle/>
          <a:p>
            <a:r>
              <a:rPr lang="en-US" dirty="0"/>
              <a:t>If equal, f = Gb</a:t>
            </a:r>
            <a:r>
              <a:rPr lang="en-US" baseline="30000" dirty="0"/>
              <a:t>2</a:t>
            </a:r>
            <a:r>
              <a:rPr lang="en-US" dirty="0"/>
              <a:t>/2</a:t>
            </a:r>
            <a:r>
              <a:rPr lang="en-US" dirty="0">
                <a:latin typeface="Symbol" pitchFamily="2" charset="2"/>
                <a:sym typeface="Wingdings" pitchFamily="2" charset="2"/>
              </a:rPr>
              <a:t>g</a:t>
            </a:r>
            <a:r>
              <a:rPr lang="en-US" dirty="0"/>
              <a:t>   or </a:t>
            </a:r>
            <a:r>
              <a:rPr lang="en-US" dirty="0">
                <a:latin typeface="Symbol" pitchFamily="2" charset="2"/>
                <a:sym typeface="Wingdings" pitchFamily="2" charset="2"/>
              </a:rPr>
              <a:t>g</a:t>
            </a:r>
            <a:r>
              <a:rPr lang="en-US" dirty="0"/>
              <a:t> = Gb</a:t>
            </a:r>
            <a:r>
              <a:rPr lang="en-US" baseline="30000" dirty="0"/>
              <a:t>2</a:t>
            </a:r>
            <a:r>
              <a:rPr lang="en-US" dirty="0"/>
              <a:t>/2f</a:t>
            </a:r>
          </a:p>
        </p:txBody>
      </p:sp>
      <p:sp>
        <p:nvSpPr>
          <p:cNvPr id="37" name="TextBox 36">
            <a:extLst>
              <a:ext uri="{FF2B5EF4-FFF2-40B4-BE49-F238E27FC236}">
                <a16:creationId xmlns:a16="http://schemas.microsoft.com/office/drawing/2014/main" id="{28B17E20-79B4-C244-A855-8474200B4859}"/>
              </a:ext>
            </a:extLst>
          </p:cNvPr>
          <p:cNvSpPr txBox="1"/>
          <p:nvPr/>
        </p:nvSpPr>
        <p:spPr>
          <a:xfrm>
            <a:off x="938676" y="4780665"/>
            <a:ext cx="6466835" cy="461665"/>
          </a:xfrm>
          <a:prstGeom prst="rect">
            <a:avLst/>
          </a:prstGeom>
          <a:noFill/>
        </p:spPr>
        <p:txBody>
          <a:bodyPr wrap="none" rtlCol="0">
            <a:spAutoFit/>
          </a:bodyPr>
          <a:lstStyle/>
          <a:p>
            <a:r>
              <a:rPr lang="en-US" dirty="0"/>
              <a:t>If </a:t>
            </a:r>
            <a:r>
              <a:rPr lang="en-US" dirty="0">
                <a:latin typeface="Symbol" pitchFamily="2" charset="2"/>
                <a:sym typeface="Wingdings" pitchFamily="2" charset="2"/>
              </a:rPr>
              <a:t>g</a:t>
            </a:r>
            <a:r>
              <a:rPr lang="en-US" dirty="0"/>
              <a:t> small, partials will separate widely (f large)</a:t>
            </a:r>
          </a:p>
        </p:txBody>
      </p:sp>
    </p:spTree>
    <p:extLst>
      <p:ext uri="{BB962C8B-B14F-4D97-AF65-F5344CB8AC3E}">
        <p14:creationId xmlns:p14="http://schemas.microsoft.com/office/powerpoint/2010/main" val="3672389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025D257F-E5D2-5C42-8085-4837EA3206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B41D938-FC8A-1449-BD81-32680BE1F70E}" type="slidenum">
              <a:rPr lang="en-US" altLang="en-US" sz="1200"/>
              <a:pPr/>
              <a:t>3</a:t>
            </a:fld>
            <a:endParaRPr lang="en-US" altLang="en-US" sz="1200"/>
          </a:p>
        </p:txBody>
      </p:sp>
      <p:sp>
        <p:nvSpPr>
          <p:cNvPr id="19459" name="Rectangle 3">
            <a:extLst>
              <a:ext uri="{FF2B5EF4-FFF2-40B4-BE49-F238E27FC236}">
                <a16:creationId xmlns:a16="http://schemas.microsoft.com/office/drawing/2014/main" id="{8E2EC163-7CE7-C441-AACA-A54705FC3BE7}"/>
              </a:ext>
            </a:extLst>
          </p:cNvPr>
          <p:cNvSpPr>
            <a:spLocks noChangeArrowheads="1"/>
          </p:cNvSpPr>
          <p:nvPr/>
        </p:nvSpPr>
        <p:spPr bwMode="auto">
          <a:xfrm>
            <a:off x="865188" y="1552575"/>
            <a:ext cx="320675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chemeClr val="tx2"/>
                </a:solidFill>
              </a:rPr>
              <a:t>Vacancy atoms</a:t>
            </a:r>
          </a:p>
          <a:p>
            <a:r>
              <a:rPr lang="en-US" altLang="en-US" sz="2800">
                <a:solidFill>
                  <a:schemeClr val="tx2"/>
                </a:solidFill>
              </a:rPr>
              <a:t>Interstitial atoms</a:t>
            </a:r>
          </a:p>
          <a:p>
            <a:r>
              <a:rPr lang="en-US" altLang="en-US" sz="2800">
                <a:solidFill>
                  <a:schemeClr val="tx2"/>
                </a:solidFill>
              </a:rPr>
              <a:t>Substitutional atoms</a:t>
            </a:r>
          </a:p>
        </p:txBody>
      </p:sp>
      <p:sp>
        <p:nvSpPr>
          <p:cNvPr id="19460" name="Line 6">
            <a:extLst>
              <a:ext uri="{FF2B5EF4-FFF2-40B4-BE49-F238E27FC236}">
                <a16:creationId xmlns:a16="http://schemas.microsoft.com/office/drawing/2014/main" id="{D5A4719B-25FD-2341-980F-554A65C92E7A}"/>
              </a:ext>
            </a:extLst>
          </p:cNvPr>
          <p:cNvSpPr>
            <a:spLocks noChangeShapeType="1"/>
          </p:cNvSpPr>
          <p:nvPr/>
        </p:nvSpPr>
        <p:spPr bwMode="auto">
          <a:xfrm>
            <a:off x="4751388" y="1571625"/>
            <a:ext cx="0" cy="121920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1" name="Rectangle 7">
            <a:extLst>
              <a:ext uri="{FF2B5EF4-FFF2-40B4-BE49-F238E27FC236}">
                <a16:creationId xmlns:a16="http://schemas.microsoft.com/office/drawing/2014/main" id="{E163A6C1-8C3C-3E4F-AA60-762C462A23EF}"/>
              </a:ext>
            </a:extLst>
          </p:cNvPr>
          <p:cNvSpPr>
            <a:spLocks noChangeArrowheads="1"/>
          </p:cNvSpPr>
          <p:nvPr/>
        </p:nvSpPr>
        <p:spPr bwMode="auto">
          <a:xfrm>
            <a:off x="5647530" y="1979612"/>
            <a:ext cx="20558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dirty="0">
                <a:solidFill>
                  <a:schemeClr val="tx2"/>
                </a:solidFill>
              </a:rPr>
              <a:t>Point defects</a:t>
            </a:r>
          </a:p>
        </p:txBody>
      </p:sp>
      <p:sp>
        <p:nvSpPr>
          <p:cNvPr id="19462" name="Rectangle 8">
            <a:extLst>
              <a:ext uri="{FF2B5EF4-FFF2-40B4-BE49-F238E27FC236}">
                <a16:creationId xmlns:a16="http://schemas.microsoft.com/office/drawing/2014/main" id="{113B4B98-28EF-0B4F-B585-1C07C5A566EC}"/>
              </a:ext>
            </a:extLst>
          </p:cNvPr>
          <p:cNvSpPr>
            <a:spLocks noGrp="1" noChangeArrowheads="1"/>
          </p:cNvSpPr>
          <p:nvPr>
            <p:ph type="title" idx="4294967295"/>
          </p:nvPr>
        </p:nvSpPr>
        <p:spPr/>
        <p:txBody>
          <a:bodyPr/>
          <a:lstStyle/>
          <a:p>
            <a:r>
              <a:rPr lang="en-US" altLang="en-US" dirty="0">
                <a:ea typeface="ＭＳ Ｐゴシック" panose="020B0600070205080204" pitchFamily="34" charset="-128"/>
              </a:rPr>
              <a:t>Types of Imperfections in Crystals</a:t>
            </a:r>
          </a:p>
        </p:txBody>
      </p:sp>
      <p:grpSp>
        <p:nvGrpSpPr>
          <p:cNvPr id="2" name="Group 12">
            <a:extLst>
              <a:ext uri="{FF2B5EF4-FFF2-40B4-BE49-F238E27FC236}">
                <a16:creationId xmlns:a16="http://schemas.microsoft.com/office/drawing/2014/main" id="{896E9A88-BF17-CC47-B77A-63F27E38850E}"/>
              </a:ext>
            </a:extLst>
          </p:cNvPr>
          <p:cNvGrpSpPr>
            <a:grpSpLocks/>
          </p:cNvGrpSpPr>
          <p:nvPr/>
        </p:nvGrpSpPr>
        <p:grpSpPr bwMode="auto">
          <a:xfrm>
            <a:off x="1071563" y="3243263"/>
            <a:ext cx="6656387" cy="519112"/>
            <a:chOff x="443" y="2025"/>
            <a:chExt cx="4193" cy="327"/>
          </a:xfrm>
        </p:grpSpPr>
        <p:sp>
          <p:nvSpPr>
            <p:cNvPr id="19467" name="Rectangle 4">
              <a:extLst>
                <a:ext uri="{FF2B5EF4-FFF2-40B4-BE49-F238E27FC236}">
                  <a16:creationId xmlns:a16="http://schemas.microsoft.com/office/drawing/2014/main" id="{E77A8B83-1A84-014D-BB9B-5E483CCF5631}"/>
                </a:ext>
              </a:extLst>
            </p:cNvPr>
            <p:cNvSpPr>
              <a:spLocks noChangeArrowheads="1"/>
            </p:cNvSpPr>
            <p:nvPr/>
          </p:nvSpPr>
          <p:spPr bwMode="auto">
            <a:xfrm>
              <a:off x="443" y="2083"/>
              <a:ext cx="121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6600"/>
                  </a:solidFill>
                </a:rPr>
                <a:t>Dislocations</a:t>
              </a:r>
            </a:p>
          </p:txBody>
        </p:sp>
        <p:sp>
          <p:nvSpPr>
            <p:cNvPr id="19468" name="Rectangle 9">
              <a:extLst>
                <a:ext uri="{FF2B5EF4-FFF2-40B4-BE49-F238E27FC236}">
                  <a16:creationId xmlns:a16="http://schemas.microsoft.com/office/drawing/2014/main" id="{E98692CD-C780-0040-8030-B6A9E47EB476}"/>
                </a:ext>
              </a:extLst>
            </p:cNvPr>
            <p:cNvSpPr>
              <a:spLocks noChangeArrowheads="1"/>
            </p:cNvSpPr>
            <p:nvPr/>
          </p:nvSpPr>
          <p:spPr bwMode="auto">
            <a:xfrm>
              <a:off x="3310" y="2025"/>
              <a:ext cx="13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6600"/>
                  </a:solidFill>
                </a:rPr>
                <a:t>Line defects</a:t>
              </a:r>
            </a:p>
          </p:txBody>
        </p:sp>
      </p:grpSp>
      <p:grpSp>
        <p:nvGrpSpPr>
          <p:cNvPr id="3" name="Group 11">
            <a:extLst>
              <a:ext uri="{FF2B5EF4-FFF2-40B4-BE49-F238E27FC236}">
                <a16:creationId xmlns:a16="http://schemas.microsoft.com/office/drawing/2014/main" id="{7294A930-3980-244A-9F37-68BAB6955AEA}"/>
              </a:ext>
            </a:extLst>
          </p:cNvPr>
          <p:cNvGrpSpPr>
            <a:grpSpLocks/>
          </p:cNvGrpSpPr>
          <p:nvPr/>
        </p:nvGrpSpPr>
        <p:grpSpPr bwMode="auto">
          <a:xfrm>
            <a:off x="1019175" y="4241800"/>
            <a:ext cx="6708775" cy="1373188"/>
            <a:chOff x="447" y="2570"/>
            <a:chExt cx="4226" cy="865"/>
          </a:xfrm>
        </p:grpSpPr>
        <p:sp>
          <p:nvSpPr>
            <p:cNvPr id="19465" name="Rectangle 5">
              <a:extLst>
                <a:ext uri="{FF2B5EF4-FFF2-40B4-BE49-F238E27FC236}">
                  <a16:creationId xmlns:a16="http://schemas.microsoft.com/office/drawing/2014/main" id="{88C3D3A5-4B72-3C47-8A04-BA1DE7F59DE4}"/>
                </a:ext>
              </a:extLst>
            </p:cNvPr>
            <p:cNvSpPr>
              <a:spLocks noChangeArrowheads="1"/>
            </p:cNvSpPr>
            <p:nvPr/>
          </p:nvSpPr>
          <p:spPr bwMode="auto">
            <a:xfrm>
              <a:off x="447" y="2628"/>
              <a:ext cx="1747" cy="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FF"/>
                  </a:solidFill>
                </a:rPr>
                <a:t>Grain Boundaries</a:t>
              </a:r>
            </a:p>
            <a:p>
              <a:r>
                <a:rPr lang="en-US" altLang="en-US" sz="2800">
                  <a:solidFill>
                    <a:srgbClr val="0000FF"/>
                  </a:solidFill>
                </a:rPr>
                <a:t>Surfaces</a:t>
              </a:r>
            </a:p>
            <a:p>
              <a:endParaRPr lang="en-US" altLang="en-US" sz="2800">
                <a:solidFill>
                  <a:srgbClr val="0000FF"/>
                </a:solidFill>
              </a:endParaRPr>
            </a:p>
          </p:txBody>
        </p:sp>
        <p:sp>
          <p:nvSpPr>
            <p:cNvPr id="19466" name="Rectangle 10">
              <a:extLst>
                <a:ext uri="{FF2B5EF4-FFF2-40B4-BE49-F238E27FC236}">
                  <a16:creationId xmlns:a16="http://schemas.microsoft.com/office/drawing/2014/main" id="{C9390420-E6D5-2B45-8CA4-78A87DF7B5CC}"/>
                </a:ext>
              </a:extLst>
            </p:cNvPr>
            <p:cNvSpPr>
              <a:spLocks noChangeArrowheads="1"/>
            </p:cNvSpPr>
            <p:nvPr/>
          </p:nvSpPr>
          <p:spPr bwMode="auto">
            <a:xfrm>
              <a:off x="3299" y="2570"/>
              <a:ext cx="13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0000FF"/>
                  </a:solidFill>
                </a:rPr>
                <a:t>Area defects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0-#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Energy</a:t>
            </a:r>
          </a:p>
        </p:txBody>
      </p:sp>
      <p:pic>
        <p:nvPicPr>
          <p:cNvPr id="4" name="Picture 3"/>
          <p:cNvPicPr>
            <a:picLocks noChangeAspect="1"/>
          </p:cNvPicPr>
          <p:nvPr/>
        </p:nvPicPr>
        <p:blipFill>
          <a:blip r:embed="rId2"/>
          <a:stretch>
            <a:fillRect/>
          </a:stretch>
        </p:blipFill>
        <p:spPr>
          <a:xfrm>
            <a:off x="2298700" y="1606034"/>
            <a:ext cx="4546600" cy="457200"/>
          </a:xfrm>
          <a:prstGeom prst="rect">
            <a:avLst/>
          </a:prstGeom>
        </p:spPr>
      </p:pic>
      <p:sp>
        <p:nvSpPr>
          <p:cNvPr id="5" name="TextBox 4"/>
          <p:cNvSpPr txBox="1"/>
          <p:nvPr/>
        </p:nvSpPr>
        <p:spPr>
          <a:xfrm>
            <a:off x="1139629" y="2400300"/>
            <a:ext cx="4888891" cy="369332"/>
          </a:xfrm>
          <a:prstGeom prst="rect">
            <a:avLst/>
          </a:prstGeom>
          <a:noFill/>
        </p:spPr>
        <p:txBody>
          <a:bodyPr wrap="none" rtlCol="0">
            <a:spAutoFit/>
          </a:bodyPr>
          <a:lstStyle/>
          <a:p>
            <a:r>
              <a:rPr lang="en-US" dirty="0"/>
              <a:t>Some values of surface energy: </a:t>
            </a:r>
            <a:r>
              <a:rPr lang="en-US" dirty="0" err="1"/>
              <a:t>mN/m</a:t>
            </a:r>
            <a:r>
              <a:rPr lang="en-US" dirty="0"/>
              <a:t> or </a:t>
            </a:r>
            <a:r>
              <a:rPr lang="en-US" dirty="0" err="1"/>
              <a:t>dyn</a:t>
            </a:r>
            <a:r>
              <a:rPr lang="en-US" dirty="0"/>
              <a:t>/cm</a:t>
            </a:r>
          </a:p>
        </p:txBody>
      </p:sp>
      <p:sp>
        <p:nvSpPr>
          <p:cNvPr id="6" name="TextBox 5"/>
          <p:cNvSpPr txBox="1"/>
          <p:nvPr/>
        </p:nvSpPr>
        <p:spPr>
          <a:xfrm>
            <a:off x="1524000" y="3581400"/>
            <a:ext cx="882348" cy="369332"/>
          </a:xfrm>
          <a:prstGeom prst="rect">
            <a:avLst/>
          </a:prstGeom>
          <a:noFill/>
        </p:spPr>
        <p:txBody>
          <a:bodyPr wrap="none" rtlCol="0">
            <a:spAutoFit/>
          </a:bodyPr>
          <a:lstStyle/>
          <a:p>
            <a:r>
              <a:rPr lang="en-US" dirty="0"/>
              <a:t>Hexane </a:t>
            </a:r>
          </a:p>
        </p:txBody>
      </p:sp>
      <p:graphicFrame>
        <p:nvGraphicFramePr>
          <p:cNvPr id="7" name="Table 6"/>
          <p:cNvGraphicFramePr>
            <a:graphicFrameLocks noGrp="1"/>
          </p:cNvGraphicFramePr>
          <p:nvPr>
            <p:extLst>
              <p:ext uri="{D42A27DB-BD31-4B8C-83A1-F6EECF244321}">
                <p14:modId xmlns:p14="http://schemas.microsoft.com/office/powerpoint/2010/main" val="2423272015"/>
              </p:ext>
            </p:extLst>
          </p:nvPr>
        </p:nvGraphicFramePr>
        <p:xfrm>
          <a:off x="1524000" y="3298178"/>
          <a:ext cx="6096000" cy="25958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Substance</a:t>
                      </a:r>
                    </a:p>
                  </a:txBody>
                  <a:tcPr/>
                </a:tc>
                <a:tc>
                  <a:txBody>
                    <a:bodyPr/>
                    <a:lstStyle/>
                    <a:p>
                      <a:r>
                        <a:rPr lang="en-US" dirty="0"/>
                        <a:t>Surface</a:t>
                      </a:r>
                      <a:r>
                        <a:rPr lang="en-US" baseline="0" dirty="0"/>
                        <a:t> tension</a:t>
                      </a:r>
                      <a:endParaRPr lang="en-US" dirty="0"/>
                    </a:p>
                  </a:txBody>
                  <a:tcPr/>
                </a:tc>
                <a:extLst>
                  <a:ext uri="{0D108BD9-81ED-4DB2-BD59-A6C34878D82A}">
                    <a16:rowId xmlns:a16="http://schemas.microsoft.com/office/drawing/2014/main" val="10000"/>
                  </a:ext>
                </a:extLst>
              </a:tr>
              <a:tr h="370840">
                <a:tc>
                  <a:txBody>
                    <a:bodyPr/>
                    <a:lstStyle/>
                    <a:p>
                      <a:r>
                        <a:rPr lang="en-US" dirty="0"/>
                        <a:t>Hexane</a:t>
                      </a:r>
                    </a:p>
                  </a:txBody>
                  <a:tcPr/>
                </a:tc>
                <a:tc>
                  <a:txBody>
                    <a:bodyPr/>
                    <a:lstStyle/>
                    <a:p>
                      <a:r>
                        <a:rPr lang="en-US" dirty="0"/>
                        <a:t>18.4</a:t>
                      </a:r>
                    </a:p>
                  </a:txBody>
                  <a:tcPr/>
                </a:tc>
                <a:extLst>
                  <a:ext uri="{0D108BD9-81ED-4DB2-BD59-A6C34878D82A}">
                    <a16:rowId xmlns:a16="http://schemas.microsoft.com/office/drawing/2014/main" val="10001"/>
                  </a:ext>
                </a:extLst>
              </a:tr>
              <a:tr h="370840">
                <a:tc>
                  <a:txBody>
                    <a:bodyPr/>
                    <a:lstStyle/>
                    <a:p>
                      <a:r>
                        <a:rPr lang="en-US" dirty="0"/>
                        <a:t>Ethanol</a:t>
                      </a:r>
                    </a:p>
                  </a:txBody>
                  <a:tcPr/>
                </a:tc>
                <a:tc>
                  <a:txBody>
                    <a:bodyPr/>
                    <a:lstStyle/>
                    <a:p>
                      <a:r>
                        <a:rPr lang="en-US" dirty="0"/>
                        <a:t>22.3</a:t>
                      </a:r>
                    </a:p>
                  </a:txBody>
                  <a:tcPr/>
                </a:tc>
                <a:extLst>
                  <a:ext uri="{0D108BD9-81ED-4DB2-BD59-A6C34878D82A}">
                    <a16:rowId xmlns:a16="http://schemas.microsoft.com/office/drawing/2014/main" val="10002"/>
                  </a:ext>
                </a:extLst>
              </a:tr>
              <a:tr h="370840">
                <a:tc>
                  <a:txBody>
                    <a:bodyPr/>
                    <a:lstStyle/>
                    <a:p>
                      <a:r>
                        <a:rPr lang="en-US" dirty="0"/>
                        <a:t>Acetic acid</a:t>
                      </a:r>
                    </a:p>
                  </a:txBody>
                  <a:tcPr/>
                </a:tc>
                <a:tc>
                  <a:txBody>
                    <a:bodyPr/>
                    <a:lstStyle/>
                    <a:p>
                      <a:r>
                        <a:rPr lang="en-US" dirty="0"/>
                        <a:t>27.6</a:t>
                      </a:r>
                    </a:p>
                  </a:txBody>
                  <a:tcPr/>
                </a:tc>
                <a:extLst>
                  <a:ext uri="{0D108BD9-81ED-4DB2-BD59-A6C34878D82A}">
                    <a16:rowId xmlns:a16="http://schemas.microsoft.com/office/drawing/2014/main" val="10003"/>
                  </a:ext>
                </a:extLst>
              </a:tr>
              <a:tr h="370840">
                <a:tc>
                  <a:txBody>
                    <a:bodyPr/>
                    <a:lstStyle/>
                    <a:p>
                      <a:r>
                        <a:rPr lang="en-US" dirty="0"/>
                        <a:t>Water</a:t>
                      </a:r>
                    </a:p>
                  </a:txBody>
                  <a:tcPr/>
                </a:tc>
                <a:tc>
                  <a:txBody>
                    <a:bodyPr/>
                    <a:lstStyle/>
                    <a:p>
                      <a:r>
                        <a:rPr lang="en-US" dirty="0"/>
                        <a:t>72</a:t>
                      </a:r>
                    </a:p>
                  </a:txBody>
                  <a:tcPr/>
                </a:tc>
                <a:extLst>
                  <a:ext uri="{0D108BD9-81ED-4DB2-BD59-A6C34878D82A}">
                    <a16:rowId xmlns:a16="http://schemas.microsoft.com/office/drawing/2014/main" val="10004"/>
                  </a:ext>
                </a:extLst>
              </a:tr>
              <a:tr h="370840">
                <a:tc>
                  <a:txBody>
                    <a:bodyPr/>
                    <a:lstStyle/>
                    <a:p>
                      <a:r>
                        <a:rPr lang="en-US" dirty="0"/>
                        <a:t>Mercury</a:t>
                      </a:r>
                    </a:p>
                  </a:txBody>
                  <a:tcPr/>
                </a:tc>
                <a:tc>
                  <a:txBody>
                    <a:bodyPr/>
                    <a:lstStyle/>
                    <a:p>
                      <a:r>
                        <a:rPr lang="en-US" dirty="0"/>
                        <a:t>487</a:t>
                      </a:r>
                    </a:p>
                  </a:txBody>
                  <a:tcPr/>
                </a:tc>
                <a:extLst>
                  <a:ext uri="{0D108BD9-81ED-4DB2-BD59-A6C34878D82A}">
                    <a16:rowId xmlns:a16="http://schemas.microsoft.com/office/drawing/2014/main" val="10005"/>
                  </a:ext>
                </a:extLst>
              </a:tr>
              <a:tr h="370840">
                <a:tc>
                  <a:txBody>
                    <a:bodyPr/>
                    <a:lstStyle/>
                    <a:p>
                      <a:r>
                        <a:rPr lang="en-US" dirty="0"/>
                        <a:t>Carbon</a:t>
                      </a:r>
                    </a:p>
                  </a:txBody>
                  <a:tcPr/>
                </a:tc>
                <a:tc>
                  <a:txBody>
                    <a:bodyPr/>
                    <a:lstStyle/>
                    <a:p>
                      <a:r>
                        <a:rPr lang="en-US" dirty="0"/>
                        <a:t>3700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1047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79976E-1CEE-9A49-9EC2-2F023EDDE367}"/>
              </a:ext>
            </a:extLst>
          </p:cNvPr>
          <p:cNvSpPr>
            <a:spLocks noGrp="1"/>
          </p:cNvSpPr>
          <p:nvPr>
            <p:ph type="sldNum" sz="quarter" idx="12"/>
          </p:nvPr>
        </p:nvSpPr>
        <p:spPr/>
        <p:txBody>
          <a:bodyPr/>
          <a:lstStyle/>
          <a:p>
            <a:fld id="{172C3434-0AC3-224C-9D58-0B38A28AE585}" type="slidenum">
              <a:rPr lang="en-US" altLang="en-US" smtClean="0"/>
              <a:pPr/>
              <a:t>31</a:t>
            </a:fld>
            <a:endParaRPr lang="en-US" altLang="en-US"/>
          </a:p>
        </p:txBody>
      </p:sp>
      <p:pic>
        <p:nvPicPr>
          <p:cNvPr id="5" name="Picture 4">
            <a:extLst>
              <a:ext uri="{FF2B5EF4-FFF2-40B4-BE49-F238E27FC236}">
                <a16:creationId xmlns:a16="http://schemas.microsoft.com/office/drawing/2014/main" id="{13D692BE-08C9-C54A-969A-48FA09D3E313}"/>
              </a:ext>
            </a:extLst>
          </p:cNvPr>
          <p:cNvPicPr>
            <a:picLocks noChangeAspect="1"/>
          </p:cNvPicPr>
          <p:nvPr/>
        </p:nvPicPr>
        <p:blipFill>
          <a:blip r:embed="rId2"/>
          <a:stretch>
            <a:fillRect/>
          </a:stretch>
        </p:blipFill>
        <p:spPr>
          <a:xfrm>
            <a:off x="1139364" y="2782789"/>
            <a:ext cx="6444484" cy="3621186"/>
          </a:xfrm>
          <a:prstGeom prst="rect">
            <a:avLst/>
          </a:prstGeom>
        </p:spPr>
      </p:pic>
      <p:pic>
        <p:nvPicPr>
          <p:cNvPr id="6" name="Picture 5">
            <a:extLst>
              <a:ext uri="{FF2B5EF4-FFF2-40B4-BE49-F238E27FC236}">
                <a16:creationId xmlns:a16="http://schemas.microsoft.com/office/drawing/2014/main" id="{B11ADB4E-3FFD-E543-A718-30BBA64769EC}"/>
              </a:ext>
            </a:extLst>
          </p:cNvPr>
          <p:cNvPicPr>
            <a:picLocks noChangeAspect="1"/>
          </p:cNvPicPr>
          <p:nvPr/>
        </p:nvPicPr>
        <p:blipFill>
          <a:blip r:embed="rId3"/>
          <a:stretch>
            <a:fillRect/>
          </a:stretch>
        </p:blipFill>
        <p:spPr>
          <a:xfrm>
            <a:off x="2244106" y="204434"/>
            <a:ext cx="4666492" cy="2467341"/>
          </a:xfrm>
          <a:prstGeom prst="rect">
            <a:avLst/>
          </a:prstGeom>
        </p:spPr>
      </p:pic>
    </p:spTree>
    <p:extLst>
      <p:ext uri="{BB962C8B-B14F-4D97-AF65-F5344CB8AC3E}">
        <p14:creationId xmlns:p14="http://schemas.microsoft.com/office/powerpoint/2010/main" val="733463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angle </a:t>
            </a:r>
            <a:r>
              <a:rPr lang="en-US" dirty="0" err="1"/>
              <a:t>gbs</a:t>
            </a:r>
            <a:r>
              <a:rPr lang="en-US" dirty="0"/>
              <a:t>: dislocation arrays</a:t>
            </a:r>
          </a:p>
        </p:txBody>
      </p:sp>
      <p:pic>
        <p:nvPicPr>
          <p:cNvPr id="4" name="Picture 3"/>
          <p:cNvPicPr>
            <a:picLocks noChangeAspect="1"/>
          </p:cNvPicPr>
          <p:nvPr/>
        </p:nvPicPr>
        <p:blipFill>
          <a:blip r:embed="rId3"/>
          <a:stretch>
            <a:fillRect/>
          </a:stretch>
        </p:blipFill>
        <p:spPr>
          <a:xfrm>
            <a:off x="0" y="1752600"/>
            <a:ext cx="9144000" cy="3941608"/>
          </a:xfrm>
          <a:prstGeom prst="rect">
            <a:avLst/>
          </a:prstGeom>
        </p:spPr>
      </p:pic>
      <p:graphicFrame>
        <p:nvGraphicFramePr>
          <p:cNvPr id="5" name="Object 4"/>
          <p:cNvGraphicFramePr>
            <a:graphicFrameLocks noChangeAspect="1"/>
          </p:cNvGraphicFramePr>
          <p:nvPr>
            <p:extLst/>
          </p:nvPr>
        </p:nvGraphicFramePr>
        <p:xfrm>
          <a:off x="4150743" y="5867400"/>
          <a:ext cx="800100" cy="826770"/>
        </p:xfrm>
        <a:graphic>
          <a:graphicData uri="http://schemas.openxmlformats.org/presentationml/2006/ole">
            <mc:AlternateContent xmlns:mc="http://schemas.openxmlformats.org/markup-compatibility/2006">
              <mc:Choice xmlns:v="urn:schemas-microsoft-com:vml" Requires="v">
                <p:oleObj spid="_x0000_s65539" name="Equation" r:id="rId4" imgW="381000" imgH="393700" progId="Equation.DSMT4">
                  <p:embed/>
                </p:oleObj>
              </mc:Choice>
              <mc:Fallback>
                <p:oleObj name="Equation" r:id="rId4" imgW="381000" imgH="393700" progId="Equation.DSMT4">
                  <p:embed/>
                  <p:pic>
                    <p:nvPicPr>
                      <p:cNvPr id="5" name="Object 4"/>
                      <p:cNvPicPr/>
                      <p:nvPr/>
                    </p:nvPicPr>
                    <p:blipFill>
                      <a:blip r:embed="rId5"/>
                      <a:stretch>
                        <a:fillRect/>
                      </a:stretch>
                    </p:blipFill>
                    <p:spPr>
                      <a:xfrm>
                        <a:off x="4150743" y="5867400"/>
                        <a:ext cx="800100" cy="826770"/>
                      </a:xfrm>
                      <a:prstGeom prst="rect">
                        <a:avLst/>
                      </a:prstGeom>
                    </p:spPr>
                  </p:pic>
                </p:oleObj>
              </mc:Fallback>
            </mc:AlternateContent>
          </a:graphicData>
        </a:graphic>
      </p:graphicFrame>
    </p:spTree>
    <p:extLst>
      <p:ext uri="{BB962C8B-B14F-4D97-AF65-F5344CB8AC3E}">
        <p14:creationId xmlns:p14="http://schemas.microsoft.com/office/powerpoint/2010/main" val="2201739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Grain Boundaries</a:t>
            </a:r>
          </a:p>
        </p:txBody>
      </p:sp>
      <p:pic>
        <p:nvPicPr>
          <p:cNvPr id="4" name="Picture 3"/>
          <p:cNvPicPr>
            <a:picLocks noChangeAspect="1"/>
          </p:cNvPicPr>
          <p:nvPr/>
        </p:nvPicPr>
        <p:blipFill>
          <a:blip r:embed="rId2"/>
          <a:stretch>
            <a:fillRect/>
          </a:stretch>
        </p:blipFill>
        <p:spPr>
          <a:xfrm>
            <a:off x="0" y="1905000"/>
            <a:ext cx="4964488" cy="3710973"/>
          </a:xfrm>
          <a:prstGeom prst="rect">
            <a:avLst/>
          </a:prstGeom>
        </p:spPr>
      </p:pic>
      <p:pic>
        <p:nvPicPr>
          <p:cNvPr id="7" name="Picture 6"/>
          <p:cNvPicPr>
            <a:picLocks noChangeAspect="1"/>
          </p:cNvPicPr>
          <p:nvPr/>
        </p:nvPicPr>
        <p:blipFill>
          <a:blip r:embed="rId3"/>
          <a:stretch>
            <a:fillRect/>
          </a:stretch>
        </p:blipFill>
        <p:spPr>
          <a:xfrm>
            <a:off x="4927753" y="1922230"/>
            <a:ext cx="6874006" cy="3693743"/>
          </a:xfrm>
          <a:prstGeom prst="rect">
            <a:avLst/>
          </a:prstGeom>
        </p:spPr>
      </p:pic>
    </p:spTree>
    <p:extLst>
      <p:ext uri="{BB962C8B-B14F-4D97-AF65-F5344CB8AC3E}">
        <p14:creationId xmlns:p14="http://schemas.microsoft.com/office/powerpoint/2010/main" val="1952310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Grain boundary energies</a:t>
            </a:r>
          </a:p>
        </p:txBody>
      </p:sp>
      <p:pic>
        <p:nvPicPr>
          <p:cNvPr id="4" name="Picture 3"/>
          <p:cNvPicPr>
            <a:picLocks noChangeAspect="1"/>
          </p:cNvPicPr>
          <p:nvPr/>
        </p:nvPicPr>
        <p:blipFill>
          <a:blip r:embed="rId2"/>
          <a:stretch>
            <a:fillRect/>
          </a:stretch>
        </p:blipFill>
        <p:spPr>
          <a:xfrm>
            <a:off x="1981200" y="1676400"/>
            <a:ext cx="4855612" cy="4749800"/>
          </a:xfrm>
          <a:prstGeom prst="rect">
            <a:avLst/>
          </a:prstGeom>
        </p:spPr>
      </p:pic>
    </p:spTree>
    <p:extLst>
      <p:ext uri="{BB962C8B-B14F-4D97-AF65-F5344CB8AC3E}">
        <p14:creationId xmlns:p14="http://schemas.microsoft.com/office/powerpoint/2010/main" val="3281753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and Kinks</a:t>
            </a:r>
          </a:p>
        </p:txBody>
      </p:sp>
      <p:pic>
        <p:nvPicPr>
          <p:cNvPr id="4" name="Picture 3"/>
          <p:cNvPicPr>
            <a:picLocks noChangeAspect="1"/>
          </p:cNvPicPr>
          <p:nvPr/>
        </p:nvPicPr>
        <p:blipFill>
          <a:blip r:embed="rId2"/>
          <a:stretch>
            <a:fillRect/>
          </a:stretch>
        </p:blipFill>
        <p:spPr>
          <a:xfrm>
            <a:off x="152400" y="2362200"/>
            <a:ext cx="4815535" cy="3449638"/>
          </a:xfrm>
          <a:prstGeom prst="rect">
            <a:avLst/>
          </a:prstGeom>
        </p:spPr>
      </p:pic>
      <p:pic>
        <p:nvPicPr>
          <p:cNvPr id="5" name="Picture 4"/>
          <p:cNvPicPr>
            <a:picLocks noChangeAspect="1"/>
          </p:cNvPicPr>
          <p:nvPr/>
        </p:nvPicPr>
        <p:blipFill>
          <a:blip r:embed="rId3"/>
          <a:stretch>
            <a:fillRect/>
          </a:stretch>
        </p:blipFill>
        <p:spPr>
          <a:xfrm>
            <a:off x="5131582" y="2057400"/>
            <a:ext cx="3694917" cy="4224338"/>
          </a:xfrm>
          <a:prstGeom prst="rect">
            <a:avLst/>
          </a:prstGeom>
        </p:spPr>
      </p:pic>
    </p:spTree>
    <p:extLst>
      <p:ext uri="{BB962C8B-B14F-4D97-AF65-F5344CB8AC3E}">
        <p14:creationId xmlns:p14="http://schemas.microsoft.com/office/powerpoint/2010/main" val="210553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Surface reconstructions</a:t>
            </a:r>
          </a:p>
        </p:txBody>
      </p:sp>
      <p:pic>
        <p:nvPicPr>
          <p:cNvPr id="4" name="Picture 3"/>
          <p:cNvPicPr>
            <a:picLocks noChangeAspect="1"/>
          </p:cNvPicPr>
          <p:nvPr/>
        </p:nvPicPr>
        <p:blipFill>
          <a:blip r:embed="rId2"/>
          <a:stretch>
            <a:fillRect/>
          </a:stretch>
        </p:blipFill>
        <p:spPr>
          <a:xfrm>
            <a:off x="2514600" y="1676400"/>
            <a:ext cx="4165988" cy="2975706"/>
          </a:xfrm>
          <a:prstGeom prst="rect">
            <a:avLst/>
          </a:prstGeom>
        </p:spPr>
      </p:pic>
      <p:pic>
        <p:nvPicPr>
          <p:cNvPr id="5" name="Picture 4"/>
          <p:cNvPicPr>
            <a:picLocks noChangeAspect="1"/>
          </p:cNvPicPr>
          <p:nvPr/>
        </p:nvPicPr>
        <p:blipFill>
          <a:blip r:embed="rId3"/>
          <a:stretch>
            <a:fillRect/>
          </a:stretch>
        </p:blipFill>
        <p:spPr>
          <a:xfrm>
            <a:off x="2743200" y="4954190"/>
            <a:ext cx="3810000" cy="1637109"/>
          </a:xfrm>
          <a:prstGeom prst="rect">
            <a:avLst/>
          </a:prstGeom>
        </p:spPr>
      </p:pic>
    </p:spTree>
    <p:extLst>
      <p:ext uri="{BB962C8B-B14F-4D97-AF65-F5344CB8AC3E}">
        <p14:creationId xmlns:p14="http://schemas.microsoft.com/office/powerpoint/2010/main" val="2392342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a:t>Si (001)</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743725"/>
            <a:ext cx="9144000" cy="6673075"/>
          </a:xfrm>
          <a:prstGeom prst="rect">
            <a:avLst/>
          </a:prstGeom>
        </p:spPr>
      </p:pic>
    </p:spTree>
    <p:extLst>
      <p:ext uri="{BB962C8B-B14F-4D97-AF65-F5344CB8AC3E}">
        <p14:creationId xmlns:p14="http://schemas.microsoft.com/office/powerpoint/2010/main" val="17938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 (111) 7x7 reconstruction</a:t>
            </a:r>
          </a:p>
        </p:txBody>
      </p:sp>
      <p:pic>
        <p:nvPicPr>
          <p:cNvPr id="4" name="Picture 3"/>
          <p:cNvPicPr>
            <a:picLocks noChangeAspect="1"/>
          </p:cNvPicPr>
          <p:nvPr/>
        </p:nvPicPr>
        <p:blipFill>
          <a:blip r:embed="rId2"/>
          <a:stretch>
            <a:fillRect/>
          </a:stretch>
        </p:blipFill>
        <p:spPr>
          <a:xfrm>
            <a:off x="457200" y="1417638"/>
            <a:ext cx="3337668" cy="2451100"/>
          </a:xfrm>
          <a:prstGeom prst="rect">
            <a:avLst/>
          </a:prstGeom>
        </p:spPr>
      </p:pic>
      <p:pic>
        <p:nvPicPr>
          <p:cNvPr id="5" name="Picture 4"/>
          <p:cNvPicPr>
            <a:picLocks noChangeAspect="1"/>
          </p:cNvPicPr>
          <p:nvPr/>
        </p:nvPicPr>
        <p:blipFill>
          <a:blip r:embed="rId3"/>
          <a:stretch>
            <a:fillRect/>
          </a:stretch>
        </p:blipFill>
        <p:spPr>
          <a:xfrm>
            <a:off x="1143000" y="3962400"/>
            <a:ext cx="2444750" cy="2794000"/>
          </a:xfrm>
          <a:prstGeom prst="rect">
            <a:avLst/>
          </a:prstGeom>
        </p:spPr>
      </p:pic>
      <p:pic>
        <p:nvPicPr>
          <p:cNvPr id="6" name="Picture 5"/>
          <p:cNvPicPr>
            <a:picLocks noChangeAspect="1"/>
          </p:cNvPicPr>
          <p:nvPr/>
        </p:nvPicPr>
        <p:blipFill>
          <a:blip r:embed="rId4"/>
          <a:stretch>
            <a:fillRect/>
          </a:stretch>
        </p:blipFill>
        <p:spPr>
          <a:xfrm>
            <a:off x="4005415" y="2286000"/>
            <a:ext cx="5138585" cy="3575050"/>
          </a:xfrm>
          <a:prstGeom prst="rect">
            <a:avLst/>
          </a:prstGeom>
        </p:spPr>
      </p:pic>
    </p:spTree>
    <p:extLst>
      <p:ext uri="{BB962C8B-B14F-4D97-AF65-F5344CB8AC3E}">
        <p14:creationId xmlns:p14="http://schemas.microsoft.com/office/powerpoint/2010/main" val="4138744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 (111) 7x7 reconstruction</a:t>
            </a:r>
          </a:p>
        </p:txBody>
      </p:sp>
      <p:pic>
        <p:nvPicPr>
          <p:cNvPr id="7" name="Picture 6"/>
          <p:cNvPicPr>
            <a:picLocks noChangeAspect="1"/>
          </p:cNvPicPr>
          <p:nvPr/>
        </p:nvPicPr>
        <p:blipFill>
          <a:blip r:embed="rId2"/>
          <a:stretch>
            <a:fillRect/>
          </a:stretch>
        </p:blipFill>
        <p:spPr>
          <a:xfrm>
            <a:off x="-2464" y="1676400"/>
            <a:ext cx="9144000" cy="5231642"/>
          </a:xfrm>
          <a:prstGeom prst="rect">
            <a:avLst/>
          </a:prstGeom>
        </p:spPr>
      </p:pic>
    </p:spTree>
    <p:extLst>
      <p:ext uri="{BB962C8B-B14F-4D97-AF65-F5344CB8AC3E}">
        <p14:creationId xmlns:p14="http://schemas.microsoft.com/office/powerpoint/2010/main" val="2673926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4259FABB-209F-2B45-9411-5A8A8D06047B}"/>
              </a:ext>
            </a:extLst>
          </p:cNvPr>
          <p:cNvSpPr>
            <a:spLocks noGrp="1"/>
          </p:cNvSpPr>
          <p:nvPr>
            <p:ph type="title"/>
          </p:nvPr>
        </p:nvSpPr>
        <p:spPr/>
        <p:txBody>
          <a:bodyPr/>
          <a:lstStyle/>
          <a:p>
            <a:endParaRPr lang="en-US" altLang="en-US">
              <a:ea typeface="ＭＳ Ｐゴシック" panose="020B0600070205080204" pitchFamily="34" charset="-128"/>
            </a:endParaRPr>
          </a:p>
        </p:txBody>
      </p:sp>
      <p:pic>
        <p:nvPicPr>
          <p:cNvPr id="21507" name="Content Placeholder 4" descr="sph2000.jpg">
            <a:extLst>
              <a:ext uri="{FF2B5EF4-FFF2-40B4-BE49-F238E27FC236}">
                <a16:creationId xmlns:a16="http://schemas.microsoft.com/office/drawing/2014/main" id="{DC480C90-10AB-B74D-8DE0-47F41D828B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1377" r="-31377"/>
          <a:stretch>
            <a:fillRect/>
          </a:stretch>
        </p:blipFill>
        <p:spPr>
          <a:xfrm>
            <a:off x="-2927350" y="-498475"/>
            <a:ext cx="15127288" cy="8007350"/>
          </a:xfrm>
        </p:spPr>
      </p:pic>
      <p:sp>
        <p:nvSpPr>
          <p:cNvPr id="21508" name="Slide Number Placeholder 3">
            <a:extLst>
              <a:ext uri="{FF2B5EF4-FFF2-40B4-BE49-F238E27FC236}">
                <a16:creationId xmlns:a16="http://schemas.microsoft.com/office/drawing/2014/main" id="{41EBE4F0-1D86-BF4E-AA92-5C1B2E88CA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3E3907-CA78-534E-B261-F63B0956129E}" type="slidenum">
              <a:rPr lang="en-US" altLang="en-US" sz="1200"/>
              <a:pPr/>
              <a:t>4</a:t>
            </a:fld>
            <a:endParaRPr lang="en-US" altLang="en-US"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a:extLst>
              <a:ext uri="{FF2B5EF4-FFF2-40B4-BE49-F238E27FC236}">
                <a16:creationId xmlns:a16="http://schemas.microsoft.com/office/drawing/2014/main" id="{3D92FFFB-88DE-EE4E-B66F-7D63DFAF83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74979A-624B-1B48-AB84-C05E550E3047}" type="slidenum">
              <a:rPr lang="en-US" altLang="en-US" sz="1200"/>
              <a:pPr/>
              <a:t>40</a:t>
            </a:fld>
            <a:endParaRPr lang="en-US" altLang="en-US" sz="1200"/>
          </a:p>
        </p:txBody>
      </p:sp>
      <p:sp>
        <p:nvSpPr>
          <p:cNvPr id="56323" name="Rectangle 2">
            <a:extLst>
              <a:ext uri="{FF2B5EF4-FFF2-40B4-BE49-F238E27FC236}">
                <a16:creationId xmlns:a16="http://schemas.microsoft.com/office/drawing/2014/main" id="{0C489279-F0E0-8343-AB00-06A244C99F26}"/>
              </a:ext>
            </a:extLst>
          </p:cNvPr>
          <p:cNvSpPr>
            <a:spLocks noGrp="1" noChangeArrowheads="1"/>
          </p:cNvSpPr>
          <p:nvPr>
            <p:ph type="title"/>
          </p:nvPr>
        </p:nvSpPr>
        <p:spPr/>
        <p:txBody>
          <a:bodyPr/>
          <a:lstStyle/>
          <a:p>
            <a:r>
              <a:rPr lang="en-US" altLang="en-US" sz="4000">
                <a:ea typeface="ＭＳ Ｐゴシック" panose="020B0600070205080204" pitchFamily="34" charset="-128"/>
              </a:rPr>
              <a:t>Imperfections in Solids</a:t>
            </a:r>
          </a:p>
        </p:txBody>
      </p:sp>
      <p:sp>
        <p:nvSpPr>
          <p:cNvPr id="56324" name="Rectangle 3">
            <a:extLst>
              <a:ext uri="{FF2B5EF4-FFF2-40B4-BE49-F238E27FC236}">
                <a16:creationId xmlns:a16="http://schemas.microsoft.com/office/drawing/2014/main" id="{B903E938-A0F0-8B49-BE04-FF0745023428}"/>
              </a:ext>
            </a:extLst>
          </p:cNvPr>
          <p:cNvSpPr>
            <a:spLocks noGrp="1" noChangeArrowheads="1"/>
          </p:cNvSpPr>
          <p:nvPr>
            <p:ph type="body" idx="1"/>
          </p:nvPr>
        </p:nvSpPr>
        <p:spPr>
          <a:xfrm>
            <a:off x="714375" y="1306513"/>
            <a:ext cx="7772400" cy="639762"/>
          </a:xfrm>
        </p:spPr>
        <p:txBody>
          <a:bodyPr/>
          <a:lstStyle/>
          <a:p>
            <a:pPr>
              <a:lnSpc>
                <a:spcPct val="90000"/>
              </a:lnSpc>
              <a:buFontTx/>
              <a:buNone/>
            </a:pPr>
            <a:r>
              <a:rPr lang="en-US" altLang="en-US" sz="2400">
                <a:ea typeface="ＭＳ Ｐゴシック" panose="020B0600070205080204" pitchFamily="34" charset="-128"/>
              </a:rPr>
              <a:t>Dislocations are visible in electron micrographs: TEM</a:t>
            </a:r>
          </a:p>
        </p:txBody>
      </p:sp>
      <p:pic>
        <p:nvPicPr>
          <p:cNvPr id="56325" name="Picture 4">
            <a:extLst>
              <a:ext uri="{FF2B5EF4-FFF2-40B4-BE49-F238E27FC236}">
                <a16:creationId xmlns:a16="http://schemas.microsoft.com/office/drawing/2014/main" id="{8A83DA43-4DBB-3041-B68F-AB858CB08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532" y="2089150"/>
            <a:ext cx="344805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sp>
        <p:nvSpPr>
          <p:cNvPr id="2" name="TextBox 1">
            <a:extLst>
              <a:ext uri="{FF2B5EF4-FFF2-40B4-BE49-F238E27FC236}">
                <a16:creationId xmlns:a16="http://schemas.microsoft.com/office/drawing/2014/main" id="{C1C70F7A-11B5-384C-A408-5E58244C9FDE}"/>
              </a:ext>
            </a:extLst>
          </p:cNvPr>
          <p:cNvSpPr txBox="1"/>
          <p:nvPr/>
        </p:nvSpPr>
        <p:spPr>
          <a:xfrm>
            <a:off x="467670" y="2651631"/>
            <a:ext cx="2890535" cy="3046988"/>
          </a:xfrm>
          <a:prstGeom prst="rect">
            <a:avLst/>
          </a:prstGeom>
          <a:noFill/>
        </p:spPr>
        <p:txBody>
          <a:bodyPr wrap="none" rtlCol="0">
            <a:spAutoFit/>
          </a:bodyPr>
          <a:lstStyle/>
          <a:p>
            <a:r>
              <a:rPr lang="en-US" dirty="0"/>
              <a:t>Looking down on</a:t>
            </a:r>
          </a:p>
          <a:p>
            <a:r>
              <a:rPr lang="en-US" dirty="0"/>
              <a:t>the top of a thin</a:t>
            </a:r>
          </a:p>
          <a:p>
            <a:r>
              <a:rPr lang="en-US" dirty="0"/>
              <a:t>metal film</a:t>
            </a:r>
          </a:p>
          <a:p>
            <a:endParaRPr lang="en-US" dirty="0"/>
          </a:p>
          <a:p>
            <a:r>
              <a:rPr lang="en-US" dirty="0"/>
              <a:t>Dislocations are the</a:t>
            </a:r>
          </a:p>
          <a:p>
            <a:r>
              <a:rPr lang="en-US" dirty="0"/>
              <a:t>dark lines, running</a:t>
            </a:r>
          </a:p>
          <a:p>
            <a:r>
              <a:rPr lang="en-US" dirty="0"/>
              <a:t>mostly from top to</a:t>
            </a:r>
          </a:p>
          <a:p>
            <a:r>
              <a:rPr lang="en-US" dirty="0"/>
              <a:t>bottom of the film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a:extLst>
              <a:ext uri="{FF2B5EF4-FFF2-40B4-BE49-F238E27FC236}">
                <a16:creationId xmlns:a16="http://schemas.microsoft.com/office/drawing/2014/main" id="{888D0B01-1861-1D4A-9D06-3787B7CFB4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90D922F-F226-B846-86EA-728639B159BB}" type="slidenum">
              <a:rPr lang="en-US" altLang="en-US" sz="1200"/>
              <a:pPr/>
              <a:t>41</a:t>
            </a:fld>
            <a:endParaRPr lang="en-US" altLang="en-US" sz="1200"/>
          </a:p>
        </p:txBody>
      </p:sp>
      <p:pic>
        <p:nvPicPr>
          <p:cNvPr id="58371" name="Picture 317">
            <a:extLst>
              <a:ext uri="{FF2B5EF4-FFF2-40B4-BE49-F238E27FC236}">
                <a16:creationId xmlns:a16="http://schemas.microsoft.com/office/drawing/2014/main" id="{8091A052-9332-A441-BF61-0BC2BA5AA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9150" y="928688"/>
            <a:ext cx="1811338"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sp>
        <p:nvSpPr>
          <p:cNvPr id="58372" name="Rectangle 4">
            <a:extLst>
              <a:ext uri="{FF2B5EF4-FFF2-40B4-BE49-F238E27FC236}">
                <a16:creationId xmlns:a16="http://schemas.microsoft.com/office/drawing/2014/main" id="{8D318C7C-7E1E-DD48-A0E4-EF318BE2413B}"/>
              </a:ext>
            </a:extLst>
          </p:cNvPr>
          <p:cNvSpPr>
            <a:spLocks noGrp="1" noChangeArrowheads="1"/>
          </p:cNvSpPr>
          <p:nvPr>
            <p:ph type="title"/>
          </p:nvPr>
        </p:nvSpPr>
        <p:spPr>
          <a:xfrm>
            <a:off x="136525" y="104775"/>
            <a:ext cx="8667750" cy="685800"/>
          </a:xfrm>
        </p:spPr>
        <p:txBody>
          <a:bodyPr/>
          <a:lstStyle/>
          <a:p>
            <a:r>
              <a:rPr lang="en-US" altLang="en-US" sz="3200">
                <a:ea typeface="ＭＳ Ｐゴシック" panose="020B0600070205080204" pitchFamily="34" charset="-128"/>
              </a:rPr>
              <a:t>Dislocations, Slip Planes, &amp; Crystal Structures</a:t>
            </a:r>
          </a:p>
        </p:txBody>
      </p:sp>
      <p:sp>
        <p:nvSpPr>
          <p:cNvPr id="58373" name="Rectangle 265">
            <a:extLst>
              <a:ext uri="{FF2B5EF4-FFF2-40B4-BE49-F238E27FC236}">
                <a16:creationId xmlns:a16="http://schemas.microsoft.com/office/drawing/2014/main" id="{59AA668B-C8CC-2940-9DD7-961A7076D4B6}"/>
              </a:ext>
            </a:extLst>
          </p:cNvPr>
          <p:cNvSpPr>
            <a:spLocks noChangeArrowheads="1"/>
          </p:cNvSpPr>
          <p:nvPr/>
        </p:nvSpPr>
        <p:spPr bwMode="auto">
          <a:xfrm>
            <a:off x="533400" y="1054100"/>
            <a:ext cx="39624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Structure:  </a:t>
            </a:r>
            <a:r>
              <a:rPr lang="en-US" altLang="en-US">
                <a:solidFill>
                  <a:schemeClr val="accent2"/>
                </a:solidFill>
              </a:rPr>
              <a:t>close-packed</a:t>
            </a:r>
            <a:endParaRPr lang="en-US" altLang="en-US"/>
          </a:p>
          <a:p>
            <a:r>
              <a:rPr lang="en-US" altLang="en-US"/>
              <a:t>     planes &amp; directions</a:t>
            </a:r>
          </a:p>
          <a:p>
            <a:r>
              <a:rPr lang="en-US" altLang="en-US"/>
              <a:t>     are preferred.</a:t>
            </a:r>
            <a:endParaRPr lang="en-US" altLang="en-US" i="1"/>
          </a:p>
        </p:txBody>
      </p:sp>
      <p:sp>
        <p:nvSpPr>
          <p:cNvPr id="58374" name="Rectangle 266">
            <a:extLst>
              <a:ext uri="{FF2B5EF4-FFF2-40B4-BE49-F238E27FC236}">
                <a16:creationId xmlns:a16="http://schemas.microsoft.com/office/drawing/2014/main" id="{86D574DE-CEF3-414E-989F-318E869C6630}"/>
              </a:ext>
            </a:extLst>
          </p:cNvPr>
          <p:cNvSpPr>
            <a:spLocks noChangeArrowheads="1"/>
          </p:cNvSpPr>
          <p:nvPr/>
        </p:nvSpPr>
        <p:spPr bwMode="auto">
          <a:xfrm>
            <a:off x="6705600" y="1065213"/>
            <a:ext cx="15684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view onto two</a:t>
            </a:r>
          </a:p>
          <a:p>
            <a:r>
              <a:rPr lang="en-US" altLang="en-US" sz="1800"/>
              <a:t>close-packed</a:t>
            </a:r>
          </a:p>
          <a:p>
            <a:r>
              <a:rPr lang="en-US" altLang="en-US" sz="1800"/>
              <a:t>planes.</a:t>
            </a:r>
          </a:p>
        </p:txBody>
      </p:sp>
      <p:sp>
        <p:nvSpPr>
          <p:cNvPr id="58375" name="Rectangle 267">
            <a:extLst>
              <a:ext uri="{FF2B5EF4-FFF2-40B4-BE49-F238E27FC236}">
                <a16:creationId xmlns:a16="http://schemas.microsoft.com/office/drawing/2014/main" id="{A997D083-E66C-DC4A-A370-412593EBD713}"/>
              </a:ext>
            </a:extLst>
          </p:cNvPr>
          <p:cNvSpPr>
            <a:spLocks noChangeArrowheads="1"/>
          </p:cNvSpPr>
          <p:nvPr/>
        </p:nvSpPr>
        <p:spPr bwMode="auto">
          <a:xfrm>
            <a:off x="1079500" y="2628900"/>
            <a:ext cx="3205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FF6666"/>
                </a:solidFill>
              </a:rPr>
              <a:t>close-packed plane (bottom)</a:t>
            </a:r>
            <a:endParaRPr lang="en-US" altLang="en-US"/>
          </a:p>
        </p:txBody>
      </p:sp>
      <p:grpSp>
        <p:nvGrpSpPr>
          <p:cNvPr id="58376" name="Group 268">
            <a:extLst>
              <a:ext uri="{FF2B5EF4-FFF2-40B4-BE49-F238E27FC236}">
                <a16:creationId xmlns:a16="http://schemas.microsoft.com/office/drawing/2014/main" id="{0A017E9C-E98A-AB41-AD84-6A3ED5AE26CD}"/>
              </a:ext>
            </a:extLst>
          </p:cNvPr>
          <p:cNvGrpSpPr>
            <a:grpSpLocks/>
          </p:cNvGrpSpPr>
          <p:nvPr/>
        </p:nvGrpSpPr>
        <p:grpSpPr bwMode="auto">
          <a:xfrm>
            <a:off x="4267200" y="2133600"/>
            <a:ext cx="393700" cy="495300"/>
            <a:chOff x="2688" y="1384"/>
            <a:chExt cx="216" cy="272"/>
          </a:xfrm>
        </p:grpSpPr>
        <p:sp>
          <p:nvSpPr>
            <p:cNvPr id="58402" name="Freeform 269">
              <a:extLst>
                <a:ext uri="{FF2B5EF4-FFF2-40B4-BE49-F238E27FC236}">
                  <a16:creationId xmlns:a16="http://schemas.microsoft.com/office/drawing/2014/main" id="{5D242436-7265-4041-B9AD-3A3EF50B83C1}"/>
                </a:ext>
              </a:extLst>
            </p:cNvPr>
            <p:cNvSpPr>
              <a:spLocks/>
            </p:cNvSpPr>
            <p:nvPr/>
          </p:nvSpPr>
          <p:spPr bwMode="auto">
            <a:xfrm>
              <a:off x="2832" y="1384"/>
              <a:ext cx="72" cy="80"/>
            </a:xfrm>
            <a:custGeom>
              <a:avLst/>
              <a:gdLst>
                <a:gd name="T0" fmla="*/ 72 w 72"/>
                <a:gd name="T1" fmla="*/ 0 h 80"/>
                <a:gd name="T2" fmla="*/ 56 w 72"/>
                <a:gd name="T3" fmla="*/ 80 h 80"/>
                <a:gd name="T4" fmla="*/ 40 w 72"/>
                <a:gd name="T5" fmla="*/ 40 h 80"/>
                <a:gd name="T6" fmla="*/ 0 w 72"/>
                <a:gd name="T7" fmla="*/ 32 h 80"/>
                <a:gd name="T8" fmla="*/ 72 w 72"/>
                <a:gd name="T9" fmla="*/ 0 h 80"/>
                <a:gd name="T10" fmla="*/ 0 60000 65536"/>
                <a:gd name="T11" fmla="*/ 0 60000 65536"/>
                <a:gd name="T12" fmla="*/ 0 60000 65536"/>
                <a:gd name="T13" fmla="*/ 0 60000 65536"/>
                <a:gd name="T14" fmla="*/ 0 60000 65536"/>
                <a:gd name="T15" fmla="*/ 0 w 72"/>
                <a:gd name="T16" fmla="*/ 0 h 80"/>
                <a:gd name="T17" fmla="*/ 72 w 72"/>
                <a:gd name="T18" fmla="*/ 80 h 80"/>
              </a:gdLst>
              <a:ahLst/>
              <a:cxnLst>
                <a:cxn ang="T10">
                  <a:pos x="T0" y="T1"/>
                </a:cxn>
                <a:cxn ang="T11">
                  <a:pos x="T2" y="T3"/>
                </a:cxn>
                <a:cxn ang="T12">
                  <a:pos x="T4" y="T5"/>
                </a:cxn>
                <a:cxn ang="T13">
                  <a:pos x="T6" y="T7"/>
                </a:cxn>
                <a:cxn ang="T14">
                  <a:pos x="T8" y="T9"/>
                </a:cxn>
              </a:cxnLst>
              <a:rect l="T15" t="T16" r="T17" b="T18"/>
              <a:pathLst>
                <a:path w="72" h="80">
                  <a:moveTo>
                    <a:pt x="72" y="0"/>
                  </a:moveTo>
                  <a:lnTo>
                    <a:pt x="56" y="80"/>
                  </a:lnTo>
                  <a:lnTo>
                    <a:pt x="40" y="40"/>
                  </a:lnTo>
                  <a:lnTo>
                    <a:pt x="0" y="32"/>
                  </a:lnTo>
                  <a:lnTo>
                    <a:pt x="72" y="0"/>
                  </a:lnTo>
                  <a:close/>
                </a:path>
              </a:pathLst>
            </a:custGeom>
            <a:solidFill>
              <a:srgbClr val="FF6666"/>
            </a:solidFill>
            <a:ln w="12700">
              <a:solidFill>
                <a:srgbClr val="FF6666"/>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403" name="Line 270">
              <a:extLst>
                <a:ext uri="{FF2B5EF4-FFF2-40B4-BE49-F238E27FC236}">
                  <a16:creationId xmlns:a16="http://schemas.microsoft.com/office/drawing/2014/main" id="{B52EB75E-2C4A-8746-861A-EE0894A4B3E4}"/>
                </a:ext>
              </a:extLst>
            </p:cNvPr>
            <p:cNvSpPr>
              <a:spLocks noChangeShapeType="1"/>
            </p:cNvSpPr>
            <p:nvPr/>
          </p:nvSpPr>
          <p:spPr bwMode="auto">
            <a:xfrm flipV="1">
              <a:off x="2688" y="1424"/>
              <a:ext cx="184" cy="232"/>
            </a:xfrm>
            <a:prstGeom prst="line">
              <a:avLst/>
            </a:prstGeom>
            <a:noFill/>
            <a:ln w="12700">
              <a:solidFill>
                <a:srgbClr val="FF6666"/>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8377" name="Rectangle 299">
            <a:extLst>
              <a:ext uri="{FF2B5EF4-FFF2-40B4-BE49-F238E27FC236}">
                <a16:creationId xmlns:a16="http://schemas.microsoft.com/office/drawing/2014/main" id="{B9B49EA7-54DF-954C-800C-3D1F39C7F5F8}"/>
              </a:ext>
            </a:extLst>
          </p:cNvPr>
          <p:cNvSpPr>
            <a:spLocks noChangeArrowheads="1"/>
          </p:cNvSpPr>
          <p:nvPr/>
        </p:nvSpPr>
        <p:spPr bwMode="auto">
          <a:xfrm>
            <a:off x="4660900" y="2628900"/>
            <a:ext cx="2781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777777"/>
                </a:solidFill>
              </a:rPr>
              <a:t>close-packed plane (top)</a:t>
            </a:r>
            <a:endParaRPr lang="en-US" altLang="en-US"/>
          </a:p>
        </p:txBody>
      </p:sp>
      <p:grpSp>
        <p:nvGrpSpPr>
          <p:cNvPr id="58378" name="Group 300">
            <a:extLst>
              <a:ext uri="{FF2B5EF4-FFF2-40B4-BE49-F238E27FC236}">
                <a16:creationId xmlns:a16="http://schemas.microsoft.com/office/drawing/2014/main" id="{659376BF-7113-F543-B705-32F15BAEF3E0}"/>
              </a:ext>
            </a:extLst>
          </p:cNvPr>
          <p:cNvGrpSpPr>
            <a:grpSpLocks/>
          </p:cNvGrpSpPr>
          <p:nvPr/>
        </p:nvGrpSpPr>
        <p:grpSpPr bwMode="auto">
          <a:xfrm>
            <a:off x="4711700" y="1930400"/>
            <a:ext cx="330200" cy="774700"/>
            <a:chOff x="2968" y="1272"/>
            <a:chExt cx="200" cy="432"/>
          </a:xfrm>
        </p:grpSpPr>
        <p:sp>
          <p:nvSpPr>
            <p:cNvPr id="58400" name="Freeform 301">
              <a:extLst>
                <a:ext uri="{FF2B5EF4-FFF2-40B4-BE49-F238E27FC236}">
                  <a16:creationId xmlns:a16="http://schemas.microsoft.com/office/drawing/2014/main" id="{5D299224-982B-3D4A-A210-8496CD84469A}"/>
                </a:ext>
              </a:extLst>
            </p:cNvPr>
            <p:cNvSpPr>
              <a:spLocks/>
            </p:cNvSpPr>
            <p:nvPr/>
          </p:nvSpPr>
          <p:spPr bwMode="auto">
            <a:xfrm>
              <a:off x="3096" y="1272"/>
              <a:ext cx="72" cy="80"/>
            </a:xfrm>
            <a:custGeom>
              <a:avLst/>
              <a:gdLst>
                <a:gd name="T0" fmla="*/ 64 w 72"/>
                <a:gd name="T1" fmla="*/ 0 h 80"/>
                <a:gd name="T2" fmla="*/ 72 w 72"/>
                <a:gd name="T3" fmla="*/ 80 h 80"/>
                <a:gd name="T4" fmla="*/ 48 w 72"/>
                <a:gd name="T5" fmla="*/ 40 h 80"/>
                <a:gd name="T6" fmla="*/ 0 w 72"/>
                <a:gd name="T7" fmla="*/ 48 h 80"/>
                <a:gd name="T8" fmla="*/ 64 w 72"/>
                <a:gd name="T9" fmla="*/ 0 h 80"/>
                <a:gd name="T10" fmla="*/ 0 60000 65536"/>
                <a:gd name="T11" fmla="*/ 0 60000 65536"/>
                <a:gd name="T12" fmla="*/ 0 60000 65536"/>
                <a:gd name="T13" fmla="*/ 0 60000 65536"/>
                <a:gd name="T14" fmla="*/ 0 60000 65536"/>
                <a:gd name="T15" fmla="*/ 0 w 72"/>
                <a:gd name="T16" fmla="*/ 0 h 80"/>
                <a:gd name="T17" fmla="*/ 72 w 72"/>
                <a:gd name="T18" fmla="*/ 80 h 80"/>
              </a:gdLst>
              <a:ahLst/>
              <a:cxnLst>
                <a:cxn ang="T10">
                  <a:pos x="T0" y="T1"/>
                </a:cxn>
                <a:cxn ang="T11">
                  <a:pos x="T2" y="T3"/>
                </a:cxn>
                <a:cxn ang="T12">
                  <a:pos x="T4" y="T5"/>
                </a:cxn>
                <a:cxn ang="T13">
                  <a:pos x="T6" y="T7"/>
                </a:cxn>
                <a:cxn ang="T14">
                  <a:pos x="T8" y="T9"/>
                </a:cxn>
              </a:cxnLst>
              <a:rect l="T15" t="T16" r="T17" b="T18"/>
              <a:pathLst>
                <a:path w="72" h="80">
                  <a:moveTo>
                    <a:pt x="64" y="0"/>
                  </a:moveTo>
                  <a:lnTo>
                    <a:pt x="72" y="80"/>
                  </a:lnTo>
                  <a:lnTo>
                    <a:pt x="48" y="40"/>
                  </a:lnTo>
                  <a:lnTo>
                    <a:pt x="0" y="48"/>
                  </a:lnTo>
                  <a:lnTo>
                    <a:pt x="64" y="0"/>
                  </a:lnTo>
                  <a:close/>
                </a:path>
              </a:pathLst>
            </a:custGeom>
            <a:solidFill>
              <a:srgbClr val="777777"/>
            </a:solidFill>
            <a:ln w="12700">
              <a:solidFill>
                <a:srgbClr val="777777"/>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401" name="Line 302">
              <a:extLst>
                <a:ext uri="{FF2B5EF4-FFF2-40B4-BE49-F238E27FC236}">
                  <a16:creationId xmlns:a16="http://schemas.microsoft.com/office/drawing/2014/main" id="{DC7CA578-FBA0-D24B-BCF2-F1098E0AD193}"/>
                </a:ext>
              </a:extLst>
            </p:cNvPr>
            <p:cNvSpPr>
              <a:spLocks noChangeShapeType="1"/>
            </p:cNvSpPr>
            <p:nvPr/>
          </p:nvSpPr>
          <p:spPr bwMode="auto">
            <a:xfrm flipV="1">
              <a:off x="2968" y="1312"/>
              <a:ext cx="176" cy="392"/>
            </a:xfrm>
            <a:prstGeom prst="line">
              <a:avLst/>
            </a:prstGeom>
            <a:noFill/>
            <a:ln w="12700">
              <a:solidFill>
                <a:srgbClr val="777777"/>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8379" name="Rectangle 303">
            <a:extLst>
              <a:ext uri="{FF2B5EF4-FFF2-40B4-BE49-F238E27FC236}">
                <a16:creationId xmlns:a16="http://schemas.microsoft.com/office/drawing/2014/main" id="{2C26C42B-0B5D-1645-920F-3B99573532E1}"/>
              </a:ext>
            </a:extLst>
          </p:cNvPr>
          <p:cNvSpPr>
            <a:spLocks noChangeArrowheads="1"/>
          </p:cNvSpPr>
          <p:nvPr/>
        </p:nvSpPr>
        <p:spPr bwMode="auto">
          <a:xfrm>
            <a:off x="5549900" y="2247900"/>
            <a:ext cx="2654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00"/>
                </a:solidFill>
              </a:rPr>
              <a:t>close-packed directions</a:t>
            </a:r>
            <a:endParaRPr lang="en-US" altLang="en-US"/>
          </a:p>
        </p:txBody>
      </p:sp>
      <p:grpSp>
        <p:nvGrpSpPr>
          <p:cNvPr id="58380" name="Group 304">
            <a:extLst>
              <a:ext uri="{FF2B5EF4-FFF2-40B4-BE49-F238E27FC236}">
                <a16:creationId xmlns:a16="http://schemas.microsoft.com/office/drawing/2014/main" id="{8E0A54F8-71EC-164B-8E34-7E6DBBD440DC}"/>
              </a:ext>
            </a:extLst>
          </p:cNvPr>
          <p:cNvGrpSpPr>
            <a:grpSpLocks/>
          </p:cNvGrpSpPr>
          <p:nvPr/>
        </p:nvGrpSpPr>
        <p:grpSpPr bwMode="auto">
          <a:xfrm>
            <a:off x="4991100" y="2209800"/>
            <a:ext cx="495300" cy="444500"/>
            <a:chOff x="3144" y="1392"/>
            <a:chExt cx="312" cy="280"/>
          </a:xfrm>
        </p:grpSpPr>
        <p:grpSp>
          <p:nvGrpSpPr>
            <p:cNvPr id="58388" name="Group 305">
              <a:extLst>
                <a:ext uri="{FF2B5EF4-FFF2-40B4-BE49-F238E27FC236}">
                  <a16:creationId xmlns:a16="http://schemas.microsoft.com/office/drawing/2014/main" id="{BE670A9C-5820-3A43-9C6C-5B4098F60752}"/>
                </a:ext>
              </a:extLst>
            </p:cNvPr>
            <p:cNvGrpSpPr>
              <a:grpSpLocks/>
            </p:cNvGrpSpPr>
            <p:nvPr/>
          </p:nvGrpSpPr>
          <p:grpSpPr bwMode="auto">
            <a:xfrm>
              <a:off x="3224" y="1392"/>
              <a:ext cx="152" cy="280"/>
              <a:chOff x="3224" y="1392"/>
              <a:chExt cx="152" cy="280"/>
            </a:xfrm>
          </p:grpSpPr>
          <p:sp>
            <p:nvSpPr>
              <p:cNvPr id="58397" name="Freeform 306">
                <a:extLst>
                  <a:ext uri="{FF2B5EF4-FFF2-40B4-BE49-F238E27FC236}">
                    <a16:creationId xmlns:a16="http://schemas.microsoft.com/office/drawing/2014/main" id="{670E1271-005C-3F4F-8D1E-3DA59C7905B5}"/>
                  </a:ext>
                </a:extLst>
              </p:cNvPr>
              <p:cNvSpPr>
                <a:spLocks/>
              </p:cNvSpPr>
              <p:nvPr/>
            </p:nvSpPr>
            <p:spPr bwMode="auto">
              <a:xfrm>
                <a:off x="3224" y="1600"/>
                <a:ext cx="56" cy="72"/>
              </a:xfrm>
              <a:custGeom>
                <a:avLst/>
                <a:gdLst>
                  <a:gd name="T0" fmla="*/ 0 w 56"/>
                  <a:gd name="T1" fmla="*/ 72 h 72"/>
                  <a:gd name="T2" fmla="*/ 0 w 56"/>
                  <a:gd name="T3" fmla="*/ 0 h 72"/>
                  <a:gd name="T4" fmla="*/ 16 w 56"/>
                  <a:gd name="T5" fmla="*/ 40 h 72"/>
                  <a:gd name="T6" fmla="*/ 56 w 56"/>
                  <a:gd name="T7" fmla="*/ 32 h 72"/>
                  <a:gd name="T8" fmla="*/ 0 w 56"/>
                  <a:gd name="T9" fmla="*/ 72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0" y="72"/>
                    </a:moveTo>
                    <a:lnTo>
                      <a:pt x="0" y="0"/>
                    </a:lnTo>
                    <a:lnTo>
                      <a:pt x="16" y="40"/>
                    </a:lnTo>
                    <a:lnTo>
                      <a:pt x="56" y="32"/>
                    </a:lnTo>
                    <a:lnTo>
                      <a:pt x="0" y="72"/>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398" name="Freeform 307">
                <a:extLst>
                  <a:ext uri="{FF2B5EF4-FFF2-40B4-BE49-F238E27FC236}">
                    <a16:creationId xmlns:a16="http://schemas.microsoft.com/office/drawing/2014/main" id="{0A723513-F0F1-1B4D-A5A8-D4499AC2AAC8}"/>
                  </a:ext>
                </a:extLst>
              </p:cNvPr>
              <p:cNvSpPr>
                <a:spLocks/>
              </p:cNvSpPr>
              <p:nvPr/>
            </p:nvSpPr>
            <p:spPr bwMode="auto">
              <a:xfrm>
                <a:off x="3320" y="1392"/>
                <a:ext cx="56" cy="72"/>
              </a:xfrm>
              <a:custGeom>
                <a:avLst/>
                <a:gdLst>
                  <a:gd name="T0" fmla="*/ 56 w 56"/>
                  <a:gd name="T1" fmla="*/ 0 h 72"/>
                  <a:gd name="T2" fmla="*/ 56 w 56"/>
                  <a:gd name="T3" fmla="*/ 72 h 72"/>
                  <a:gd name="T4" fmla="*/ 40 w 56"/>
                  <a:gd name="T5" fmla="*/ 32 h 72"/>
                  <a:gd name="T6" fmla="*/ 0 w 56"/>
                  <a:gd name="T7" fmla="*/ 40 h 72"/>
                  <a:gd name="T8" fmla="*/ 56 w 56"/>
                  <a:gd name="T9" fmla="*/ 0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56" y="0"/>
                    </a:moveTo>
                    <a:lnTo>
                      <a:pt x="56" y="72"/>
                    </a:lnTo>
                    <a:lnTo>
                      <a:pt x="40" y="32"/>
                    </a:lnTo>
                    <a:lnTo>
                      <a:pt x="0" y="40"/>
                    </a:lnTo>
                    <a:lnTo>
                      <a:pt x="56" y="0"/>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399" name="Line 308">
                <a:extLst>
                  <a:ext uri="{FF2B5EF4-FFF2-40B4-BE49-F238E27FC236}">
                    <a16:creationId xmlns:a16="http://schemas.microsoft.com/office/drawing/2014/main" id="{302E8464-DA04-6448-B34E-9BAFF4FCD9B6}"/>
                  </a:ext>
                </a:extLst>
              </p:cNvPr>
              <p:cNvSpPr>
                <a:spLocks noChangeShapeType="1"/>
              </p:cNvSpPr>
              <p:nvPr/>
            </p:nvSpPr>
            <p:spPr bwMode="auto">
              <a:xfrm flipV="1">
                <a:off x="3240" y="1424"/>
                <a:ext cx="120" cy="2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389" name="Group 309">
              <a:extLst>
                <a:ext uri="{FF2B5EF4-FFF2-40B4-BE49-F238E27FC236}">
                  <a16:creationId xmlns:a16="http://schemas.microsoft.com/office/drawing/2014/main" id="{13A9D9E1-F6EB-1947-8EDF-89B9445E378A}"/>
                </a:ext>
              </a:extLst>
            </p:cNvPr>
            <p:cNvGrpSpPr>
              <a:grpSpLocks/>
            </p:cNvGrpSpPr>
            <p:nvPr/>
          </p:nvGrpSpPr>
          <p:grpSpPr bwMode="auto">
            <a:xfrm>
              <a:off x="3224" y="1400"/>
              <a:ext cx="144" cy="272"/>
              <a:chOff x="3224" y="1400"/>
              <a:chExt cx="144" cy="272"/>
            </a:xfrm>
          </p:grpSpPr>
          <p:sp>
            <p:nvSpPr>
              <p:cNvPr id="58394" name="Freeform 310">
                <a:extLst>
                  <a:ext uri="{FF2B5EF4-FFF2-40B4-BE49-F238E27FC236}">
                    <a16:creationId xmlns:a16="http://schemas.microsoft.com/office/drawing/2014/main" id="{3D4AC530-352A-0447-9FD3-95CBD8A71936}"/>
                  </a:ext>
                </a:extLst>
              </p:cNvPr>
              <p:cNvSpPr>
                <a:spLocks/>
              </p:cNvSpPr>
              <p:nvPr/>
            </p:nvSpPr>
            <p:spPr bwMode="auto">
              <a:xfrm>
                <a:off x="3224" y="1400"/>
                <a:ext cx="56" cy="72"/>
              </a:xfrm>
              <a:custGeom>
                <a:avLst/>
                <a:gdLst>
                  <a:gd name="T0" fmla="*/ 0 w 56"/>
                  <a:gd name="T1" fmla="*/ 0 h 72"/>
                  <a:gd name="T2" fmla="*/ 56 w 56"/>
                  <a:gd name="T3" fmla="*/ 40 h 72"/>
                  <a:gd name="T4" fmla="*/ 16 w 56"/>
                  <a:gd name="T5" fmla="*/ 32 h 72"/>
                  <a:gd name="T6" fmla="*/ 0 w 56"/>
                  <a:gd name="T7" fmla="*/ 72 h 72"/>
                  <a:gd name="T8" fmla="*/ 0 w 56"/>
                  <a:gd name="T9" fmla="*/ 0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0" y="0"/>
                    </a:moveTo>
                    <a:lnTo>
                      <a:pt x="56" y="40"/>
                    </a:lnTo>
                    <a:lnTo>
                      <a:pt x="16" y="32"/>
                    </a:lnTo>
                    <a:lnTo>
                      <a:pt x="0" y="72"/>
                    </a:lnTo>
                    <a:lnTo>
                      <a:pt x="0" y="0"/>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395" name="Freeform 311">
                <a:extLst>
                  <a:ext uri="{FF2B5EF4-FFF2-40B4-BE49-F238E27FC236}">
                    <a16:creationId xmlns:a16="http://schemas.microsoft.com/office/drawing/2014/main" id="{0FDA8C78-CFC2-8B47-B5CD-B10F465C572A}"/>
                  </a:ext>
                </a:extLst>
              </p:cNvPr>
              <p:cNvSpPr>
                <a:spLocks/>
              </p:cNvSpPr>
              <p:nvPr/>
            </p:nvSpPr>
            <p:spPr bwMode="auto">
              <a:xfrm>
                <a:off x="3312" y="1600"/>
                <a:ext cx="56" cy="72"/>
              </a:xfrm>
              <a:custGeom>
                <a:avLst/>
                <a:gdLst>
                  <a:gd name="T0" fmla="*/ 56 w 56"/>
                  <a:gd name="T1" fmla="*/ 72 h 72"/>
                  <a:gd name="T2" fmla="*/ 0 w 56"/>
                  <a:gd name="T3" fmla="*/ 32 h 72"/>
                  <a:gd name="T4" fmla="*/ 40 w 56"/>
                  <a:gd name="T5" fmla="*/ 40 h 72"/>
                  <a:gd name="T6" fmla="*/ 56 w 56"/>
                  <a:gd name="T7" fmla="*/ 0 h 72"/>
                  <a:gd name="T8" fmla="*/ 56 w 56"/>
                  <a:gd name="T9" fmla="*/ 72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56" y="72"/>
                    </a:moveTo>
                    <a:lnTo>
                      <a:pt x="0" y="32"/>
                    </a:lnTo>
                    <a:lnTo>
                      <a:pt x="40" y="40"/>
                    </a:lnTo>
                    <a:lnTo>
                      <a:pt x="56" y="0"/>
                    </a:lnTo>
                    <a:lnTo>
                      <a:pt x="56" y="72"/>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396" name="Line 312">
                <a:extLst>
                  <a:ext uri="{FF2B5EF4-FFF2-40B4-BE49-F238E27FC236}">
                    <a16:creationId xmlns:a16="http://schemas.microsoft.com/office/drawing/2014/main" id="{FEB5E5AA-88A0-2549-9A07-E28083472721}"/>
                  </a:ext>
                </a:extLst>
              </p:cNvPr>
              <p:cNvSpPr>
                <a:spLocks noChangeShapeType="1"/>
              </p:cNvSpPr>
              <p:nvPr/>
            </p:nvSpPr>
            <p:spPr bwMode="auto">
              <a:xfrm>
                <a:off x="3240" y="1432"/>
                <a:ext cx="112" cy="2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8390" name="Group 313">
              <a:extLst>
                <a:ext uri="{FF2B5EF4-FFF2-40B4-BE49-F238E27FC236}">
                  <a16:creationId xmlns:a16="http://schemas.microsoft.com/office/drawing/2014/main" id="{7366C82C-230E-5941-9549-7285A3FF2C2F}"/>
                </a:ext>
              </a:extLst>
            </p:cNvPr>
            <p:cNvGrpSpPr>
              <a:grpSpLocks/>
            </p:cNvGrpSpPr>
            <p:nvPr/>
          </p:nvGrpSpPr>
          <p:grpSpPr bwMode="auto">
            <a:xfrm>
              <a:off x="3144" y="1504"/>
              <a:ext cx="312" cy="64"/>
              <a:chOff x="3144" y="1504"/>
              <a:chExt cx="312" cy="64"/>
            </a:xfrm>
          </p:grpSpPr>
          <p:sp>
            <p:nvSpPr>
              <p:cNvPr id="58391" name="Freeform 314">
                <a:extLst>
                  <a:ext uri="{FF2B5EF4-FFF2-40B4-BE49-F238E27FC236}">
                    <a16:creationId xmlns:a16="http://schemas.microsoft.com/office/drawing/2014/main" id="{DAECACE5-D4C0-EF43-9FA4-C50D29144B21}"/>
                  </a:ext>
                </a:extLst>
              </p:cNvPr>
              <p:cNvSpPr>
                <a:spLocks/>
              </p:cNvSpPr>
              <p:nvPr/>
            </p:nvSpPr>
            <p:spPr bwMode="auto">
              <a:xfrm>
                <a:off x="3144" y="1504"/>
                <a:ext cx="64" cy="64"/>
              </a:xfrm>
              <a:custGeom>
                <a:avLst/>
                <a:gdLst>
                  <a:gd name="T0" fmla="*/ 0 w 64"/>
                  <a:gd name="T1" fmla="*/ 32 h 64"/>
                  <a:gd name="T2" fmla="*/ 64 w 64"/>
                  <a:gd name="T3" fmla="*/ 0 h 64"/>
                  <a:gd name="T4" fmla="*/ 40 w 64"/>
                  <a:gd name="T5" fmla="*/ 32 h 64"/>
                  <a:gd name="T6" fmla="*/ 64 w 64"/>
                  <a:gd name="T7" fmla="*/ 64 h 64"/>
                  <a:gd name="T8" fmla="*/ 0 w 64"/>
                  <a:gd name="T9" fmla="*/ 32 h 64"/>
                  <a:gd name="T10" fmla="*/ 0 60000 65536"/>
                  <a:gd name="T11" fmla="*/ 0 60000 65536"/>
                  <a:gd name="T12" fmla="*/ 0 60000 65536"/>
                  <a:gd name="T13" fmla="*/ 0 60000 65536"/>
                  <a:gd name="T14" fmla="*/ 0 60000 65536"/>
                  <a:gd name="T15" fmla="*/ 0 w 64"/>
                  <a:gd name="T16" fmla="*/ 0 h 64"/>
                  <a:gd name="T17" fmla="*/ 64 w 64"/>
                  <a:gd name="T18" fmla="*/ 64 h 64"/>
                </a:gdLst>
                <a:ahLst/>
                <a:cxnLst>
                  <a:cxn ang="T10">
                    <a:pos x="T0" y="T1"/>
                  </a:cxn>
                  <a:cxn ang="T11">
                    <a:pos x="T2" y="T3"/>
                  </a:cxn>
                  <a:cxn ang="T12">
                    <a:pos x="T4" y="T5"/>
                  </a:cxn>
                  <a:cxn ang="T13">
                    <a:pos x="T6" y="T7"/>
                  </a:cxn>
                  <a:cxn ang="T14">
                    <a:pos x="T8" y="T9"/>
                  </a:cxn>
                </a:cxnLst>
                <a:rect l="T15" t="T16" r="T17" b="T18"/>
                <a:pathLst>
                  <a:path w="64" h="64">
                    <a:moveTo>
                      <a:pt x="0" y="32"/>
                    </a:moveTo>
                    <a:lnTo>
                      <a:pt x="64" y="0"/>
                    </a:lnTo>
                    <a:lnTo>
                      <a:pt x="40" y="32"/>
                    </a:lnTo>
                    <a:lnTo>
                      <a:pt x="64" y="64"/>
                    </a:lnTo>
                    <a:lnTo>
                      <a:pt x="0" y="32"/>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392" name="Freeform 315">
                <a:extLst>
                  <a:ext uri="{FF2B5EF4-FFF2-40B4-BE49-F238E27FC236}">
                    <a16:creationId xmlns:a16="http://schemas.microsoft.com/office/drawing/2014/main" id="{2685201C-DDDF-784E-B1CB-7E63004B7AA6}"/>
                  </a:ext>
                </a:extLst>
              </p:cNvPr>
              <p:cNvSpPr>
                <a:spLocks/>
              </p:cNvSpPr>
              <p:nvPr/>
            </p:nvSpPr>
            <p:spPr bwMode="auto">
              <a:xfrm>
                <a:off x="3392" y="1504"/>
                <a:ext cx="64" cy="64"/>
              </a:xfrm>
              <a:custGeom>
                <a:avLst/>
                <a:gdLst>
                  <a:gd name="T0" fmla="*/ 64 w 64"/>
                  <a:gd name="T1" fmla="*/ 32 h 64"/>
                  <a:gd name="T2" fmla="*/ 0 w 64"/>
                  <a:gd name="T3" fmla="*/ 64 h 64"/>
                  <a:gd name="T4" fmla="*/ 24 w 64"/>
                  <a:gd name="T5" fmla="*/ 32 h 64"/>
                  <a:gd name="T6" fmla="*/ 0 w 64"/>
                  <a:gd name="T7" fmla="*/ 0 h 64"/>
                  <a:gd name="T8" fmla="*/ 64 w 64"/>
                  <a:gd name="T9" fmla="*/ 32 h 64"/>
                  <a:gd name="T10" fmla="*/ 0 60000 65536"/>
                  <a:gd name="T11" fmla="*/ 0 60000 65536"/>
                  <a:gd name="T12" fmla="*/ 0 60000 65536"/>
                  <a:gd name="T13" fmla="*/ 0 60000 65536"/>
                  <a:gd name="T14" fmla="*/ 0 60000 65536"/>
                  <a:gd name="T15" fmla="*/ 0 w 64"/>
                  <a:gd name="T16" fmla="*/ 0 h 64"/>
                  <a:gd name="T17" fmla="*/ 64 w 64"/>
                  <a:gd name="T18" fmla="*/ 64 h 64"/>
                </a:gdLst>
                <a:ahLst/>
                <a:cxnLst>
                  <a:cxn ang="T10">
                    <a:pos x="T0" y="T1"/>
                  </a:cxn>
                  <a:cxn ang="T11">
                    <a:pos x="T2" y="T3"/>
                  </a:cxn>
                  <a:cxn ang="T12">
                    <a:pos x="T4" y="T5"/>
                  </a:cxn>
                  <a:cxn ang="T13">
                    <a:pos x="T6" y="T7"/>
                  </a:cxn>
                  <a:cxn ang="T14">
                    <a:pos x="T8" y="T9"/>
                  </a:cxn>
                </a:cxnLst>
                <a:rect l="T15" t="T16" r="T17" b="T18"/>
                <a:pathLst>
                  <a:path w="64" h="64">
                    <a:moveTo>
                      <a:pt x="64" y="32"/>
                    </a:moveTo>
                    <a:lnTo>
                      <a:pt x="0" y="64"/>
                    </a:lnTo>
                    <a:lnTo>
                      <a:pt x="24" y="32"/>
                    </a:lnTo>
                    <a:lnTo>
                      <a:pt x="0" y="0"/>
                    </a:lnTo>
                    <a:lnTo>
                      <a:pt x="64" y="32"/>
                    </a:lnTo>
                    <a:close/>
                  </a:path>
                </a:pathLst>
              </a:custGeom>
              <a:solidFill>
                <a:srgbClr val="000000"/>
              </a:solidFill>
              <a:ln w="12700">
                <a:solidFill>
                  <a:srgbClr val="00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8393" name="Line 316">
                <a:extLst>
                  <a:ext uri="{FF2B5EF4-FFF2-40B4-BE49-F238E27FC236}">
                    <a16:creationId xmlns:a16="http://schemas.microsoft.com/office/drawing/2014/main" id="{03B44B3F-FE7D-9A44-9CB9-8A4D86039D84}"/>
                  </a:ext>
                </a:extLst>
              </p:cNvPr>
              <p:cNvSpPr>
                <a:spLocks noChangeShapeType="1"/>
              </p:cNvSpPr>
              <p:nvPr/>
            </p:nvSpPr>
            <p:spPr bwMode="auto">
              <a:xfrm>
                <a:off x="3184" y="1536"/>
                <a:ext cx="23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58381" name="Rectangle 318">
            <a:extLst>
              <a:ext uri="{FF2B5EF4-FFF2-40B4-BE49-F238E27FC236}">
                <a16:creationId xmlns:a16="http://schemas.microsoft.com/office/drawing/2014/main" id="{FAC2157F-0A3F-6349-AC58-86D2965EA4BF}"/>
              </a:ext>
            </a:extLst>
          </p:cNvPr>
          <p:cNvSpPr>
            <a:spLocks noChangeArrowheads="1"/>
          </p:cNvSpPr>
          <p:nvPr/>
        </p:nvSpPr>
        <p:spPr bwMode="auto">
          <a:xfrm>
            <a:off x="533400" y="3124200"/>
            <a:ext cx="7897813"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Comparison among crystal structures:</a:t>
            </a:r>
          </a:p>
          <a:p>
            <a:r>
              <a:rPr lang="en-US" altLang="en-US" sz="2200"/>
              <a:t>    FCC:  many close-packed planes (111)/directions [110];</a:t>
            </a:r>
          </a:p>
          <a:p>
            <a:r>
              <a:rPr lang="en-US" altLang="en-US" sz="2200"/>
              <a:t>    HCP:  only one (basal) plane, 3 directions;</a:t>
            </a:r>
          </a:p>
          <a:p>
            <a:r>
              <a:rPr lang="en-US" altLang="en-US" sz="2200"/>
              <a:t>    BCC:  none</a:t>
            </a:r>
            <a:endParaRPr lang="en-US" altLang="en-US" i="1"/>
          </a:p>
        </p:txBody>
      </p:sp>
      <p:sp>
        <p:nvSpPr>
          <p:cNvPr id="58382" name="Rectangle 319">
            <a:extLst>
              <a:ext uri="{FF2B5EF4-FFF2-40B4-BE49-F238E27FC236}">
                <a16:creationId xmlns:a16="http://schemas.microsoft.com/office/drawing/2014/main" id="{B1349092-DFB3-3043-8F0F-BE715470555D}"/>
              </a:ext>
            </a:extLst>
          </p:cNvPr>
          <p:cNvSpPr>
            <a:spLocks noChangeArrowheads="1"/>
          </p:cNvSpPr>
          <p:nvPr/>
        </p:nvSpPr>
        <p:spPr bwMode="auto">
          <a:xfrm>
            <a:off x="454025" y="4648200"/>
            <a:ext cx="25606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Specimens that </a:t>
            </a:r>
          </a:p>
          <a:p>
            <a:r>
              <a:rPr lang="en-US" altLang="en-US"/>
              <a:t>  were tensile</a:t>
            </a:r>
          </a:p>
          <a:p>
            <a:r>
              <a:rPr lang="en-US" altLang="en-US"/>
              <a:t>  tested.</a:t>
            </a:r>
          </a:p>
        </p:txBody>
      </p:sp>
      <p:pic>
        <p:nvPicPr>
          <p:cNvPr id="58383" name="Picture 320">
            <a:extLst>
              <a:ext uri="{FF2B5EF4-FFF2-40B4-BE49-F238E27FC236}">
                <a16:creationId xmlns:a16="http://schemas.microsoft.com/office/drawing/2014/main" id="{F9D756AF-F63D-6247-9F01-DA794A2B0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0" y="4394200"/>
            <a:ext cx="34671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4" name="Rectangle 321">
            <a:extLst>
              <a:ext uri="{FF2B5EF4-FFF2-40B4-BE49-F238E27FC236}">
                <a16:creationId xmlns:a16="http://schemas.microsoft.com/office/drawing/2014/main" id="{22A7AE2E-2174-304F-A091-8B7DBB236055}"/>
              </a:ext>
            </a:extLst>
          </p:cNvPr>
          <p:cNvSpPr>
            <a:spLocks noChangeArrowheads="1"/>
          </p:cNvSpPr>
          <p:nvPr/>
        </p:nvSpPr>
        <p:spPr bwMode="auto">
          <a:xfrm>
            <a:off x="6613525" y="4648200"/>
            <a:ext cx="14255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Mg (HCP)</a:t>
            </a:r>
          </a:p>
        </p:txBody>
      </p:sp>
      <p:sp>
        <p:nvSpPr>
          <p:cNvPr id="58385" name="Rectangle 322">
            <a:extLst>
              <a:ext uri="{FF2B5EF4-FFF2-40B4-BE49-F238E27FC236}">
                <a16:creationId xmlns:a16="http://schemas.microsoft.com/office/drawing/2014/main" id="{A02E83E2-5E4A-4949-AF06-138CACD9DEFC}"/>
              </a:ext>
            </a:extLst>
          </p:cNvPr>
          <p:cNvSpPr>
            <a:spLocks noChangeArrowheads="1"/>
          </p:cNvSpPr>
          <p:nvPr/>
        </p:nvSpPr>
        <p:spPr bwMode="auto">
          <a:xfrm>
            <a:off x="6613525" y="5745163"/>
            <a:ext cx="1270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Al (FCC)</a:t>
            </a:r>
          </a:p>
        </p:txBody>
      </p:sp>
      <p:sp>
        <p:nvSpPr>
          <p:cNvPr id="58386" name="Line 323">
            <a:extLst>
              <a:ext uri="{FF2B5EF4-FFF2-40B4-BE49-F238E27FC236}">
                <a16:creationId xmlns:a16="http://schemas.microsoft.com/office/drawing/2014/main" id="{6F47EF81-D8FD-614C-A628-28F506C07F84}"/>
              </a:ext>
            </a:extLst>
          </p:cNvPr>
          <p:cNvSpPr>
            <a:spLocks noChangeShapeType="1"/>
          </p:cNvSpPr>
          <p:nvPr/>
        </p:nvSpPr>
        <p:spPr bwMode="auto">
          <a:xfrm>
            <a:off x="4267200" y="5410200"/>
            <a:ext cx="1371600" cy="0"/>
          </a:xfrm>
          <a:prstGeom prst="line">
            <a:avLst/>
          </a:prstGeom>
          <a:noFill/>
          <a:ln w="28575">
            <a:solidFill>
              <a:schemeClr val="tx2"/>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387" name="Rectangle 324">
            <a:extLst>
              <a:ext uri="{FF2B5EF4-FFF2-40B4-BE49-F238E27FC236}">
                <a16:creationId xmlns:a16="http://schemas.microsoft.com/office/drawing/2014/main" id="{829C9F22-7BD2-1A48-BA2D-21848DB87967}"/>
              </a:ext>
            </a:extLst>
          </p:cNvPr>
          <p:cNvSpPr>
            <a:spLocks noChangeArrowheads="1"/>
          </p:cNvSpPr>
          <p:nvPr/>
        </p:nvSpPr>
        <p:spPr bwMode="auto">
          <a:xfrm>
            <a:off x="3962400" y="5424488"/>
            <a:ext cx="1773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chemeClr val="tx2"/>
                </a:solidFill>
              </a:rPr>
              <a:t>tensile direction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826D038-D594-40C1-85FB-76665BB0C50C}" type="slidenum">
              <a:rPr lang="en-US" sz="1200">
                <a:latin typeface="Liberation Sans" charset="0"/>
              </a:rPr>
              <a:pPr/>
              <a:t>42</a:t>
            </a:fld>
            <a:endParaRPr lang="en-US" sz="1200">
              <a:latin typeface="Liberation Sans" charset="0"/>
            </a:endParaRPr>
          </a:p>
        </p:txBody>
      </p:sp>
      <p:sp>
        <p:nvSpPr>
          <p:cNvPr id="65538" name="Rectangle 2"/>
          <p:cNvSpPr>
            <a:spLocks noGrp="1" noChangeArrowheads="1"/>
          </p:cNvSpPr>
          <p:nvPr>
            <p:ph type="title"/>
          </p:nvPr>
        </p:nvSpPr>
        <p:spPr/>
        <p:txBody>
          <a:bodyPr/>
          <a:lstStyle/>
          <a:p>
            <a:r>
              <a:rPr lang="en-US">
                <a:latin typeface="Liberation Sans" charset="0"/>
                <a:ea typeface="ＭＳ Ｐゴシック" panose="020B0600070205080204" pitchFamily="34" charset="-128"/>
              </a:rPr>
              <a:t>Catalysts and Surface Defects</a:t>
            </a:r>
          </a:p>
        </p:txBody>
      </p:sp>
      <p:sp>
        <p:nvSpPr>
          <p:cNvPr id="65539" name="Rectangle 3"/>
          <p:cNvSpPr>
            <a:spLocks noGrp="1" noChangeArrowheads="1"/>
          </p:cNvSpPr>
          <p:nvPr>
            <p:ph type="body" idx="1"/>
          </p:nvPr>
        </p:nvSpPr>
        <p:spPr>
          <a:xfrm>
            <a:off x="504825" y="1147763"/>
            <a:ext cx="4525963" cy="3979862"/>
          </a:xfrm>
        </p:spPr>
        <p:txBody>
          <a:bodyPr/>
          <a:lstStyle/>
          <a:p>
            <a:r>
              <a:rPr lang="en-US" sz="2800">
                <a:latin typeface="Liberation Sans" charset="0"/>
                <a:ea typeface="ＭＳ Ｐゴシック" panose="020B0600070205080204" pitchFamily="34" charset="-128"/>
              </a:rPr>
              <a:t>A </a:t>
            </a:r>
            <a:r>
              <a:rPr lang="en-US" sz="2800">
                <a:solidFill>
                  <a:schemeClr val="tx2"/>
                </a:solidFill>
                <a:latin typeface="Liberation Sans" charset="0"/>
                <a:ea typeface="ＭＳ Ｐゴシック" panose="020B0600070205080204" pitchFamily="34" charset="-128"/>
              </a:rPr>
              <a:t>catalyst</a:t>
            </a:r>
            <a:r>
              <a:rPr lang="en-US" sz="2800">
                <a:latin typeface="Liberation Sans" charset="0"/>
                <a:ea typeface="ＭＳ Ｐゴシック" panose="020B0600070205080204" pitchFamily="34" charset="-128"/>
              </a:rPr>
              <a:t> increases the rate of a chemical reaction without being consumed</a:t>
            </a:r>
          </a:p>
          <a:p>
            <a:r>
              <a:rPr lang="en-US" sz="2800">
                <a:latin typeface="Liberation Sans" charset="0"/>
                <a:ea typeface="ＭＳ Ｐゴシック" panose="020B0600070205080204" pitchFamily="34" charset="-128"/>
              </a:rPr>
              <a:t>Active sites on catalysts are normally surface defects</a:t>
            </a:r>
          </a:p>
          <a:p>
            <a:pPr lvl="1"/>
            <a:endParaRPr lang="en-US" sz="3200">
              <a:latin typeface="Liberation Sans" charset="0"/>
              <a:ea typeface="ＭＳ Ｐゴシック" panose="020B0600070205080204" pitchFamily="34" charset="-128"/>
            </a:endParaRPr>
          </a:p>
        </p:txBody>
      </p:sp>
      <p:sp>
        <p:nvSpPr>
          <p:cNvPr id="65540" name="Rectangle 6"/>
          <p:cNvSpPr>
            <a:spLocks noChangeArrowheads="1"/>
          </p:cNvSpPr>
          <p:nvPr/>
        </p:nvSpPr>
        <p:spPr bwMode="auto">
          <a:xfrm>
            <a:off x="5991225" y="2571750"/>
            <a:ext cx="257651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prstDash val="dash"/>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1200">
                <a:solidFill>
                  <a:srgbClr val="000000"/>
                </a:solidFill>
                <a:latin typeface="Liberation Sans" charset="0"/>
              </a:rPr>
              <a:t>Fig. 4.11, </a:t>
            </a:r>
            <a:r>
              <a:rPr lang="en-US" sz="1200" i="1">
                <a:solidFill>
                  <a:srgbClr val="000000"/>
                </a:solidFill>
                <a:latin typeface="Liberation Sans" charset="0"/>
              </a:rPr>
              <a:t>Callister &amp; Rethwisch 9e.</a:t>
            </a:r>
          </a:p>
        </p:txBody>
      </p:sp>
      <p:sp>
        <p:nvSpPr>
          <p:cNvPr id="65541" name="Rectangle 7"/>
          <p:cNvSpPr>
            <a:spLocks noChangeArrowheads="1"/>
          </p:cNvSpPr>
          <p:nvPr/>
        </p:nvSpPr>
        <p:spPr bwMode="auto">
          <a:xfrm>
            <a:off x="1739900" y="5692775"/>
            <a:ext cx="3244850" cy="104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prstDash val="dash"/>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1200">
                <a:solidFill>
                  <a:srgbClr val="000000"/>
                </a:solidFill>
                <a:latin typeface="Liberation Sans" charset="0"/>
              </a:rPr>
              <a:t>Fig. 4.12, </a:t>
            </a:r>
            <a:r>
              <a:rPr lang="en-US" sz="1200" i="1">
                <a:solidFill>
                  <a:srgbClr val="000000"/>
                </a:solidFill>
                <a:latin typeface="Liberation Sans" charset="0"/>
              </a:rPr>
              <a:t>Callister &amp; Rethwisch 9e. </a:t>
            </a:r>
          </a:p>
          <a:p>
            <a:r>
              <a:rPr lang="en-US" sz="1000">
                <a:latin typeface="Liberation Sans" charset="0"/>
              </a:rPr>
              <a:t>[From W. J. Stark, L. Mädler, M. Maciejewski, S. E. Pratsinis, and A. Baiker, </a:t>
            </a:r>
            <a:r>
              <a:rPr lang="en-US" altLang="en-US" sz="1000">
                <a:latin typeface="Liberation Sans" charset="0"/>
              </a:rPr>
              <a:t>“</a:t>
            </a:r>
            <a:r>
              <a:rPr lang="en-US" sz="1000">
                <a:latin typeface="Liberation Sans" charset="0"/>
              </a:rPr>
              <a:t>Flame Synthesis of Nanocrystalline Ceria/Zirconia: Effect of Carrier Liquid,</a:t>
            </a:r>
            <a:r>
              <a:rPr lang="en-US" altLang="en-US" sz="1000">
                <a:latin typeface="Liberation Sans" charset="0"/>
              </a:rPr>
              <a:t>”</a:t>
            </a:r>
            <a:r>
              <a:rPr lang="en-US" sz="1000">
                <a:latin typeface="Liberation Sans" charset="0"/>
              </a:rPr>
              <a:t> Chem. Comm., 588–589 (2003). Reproduced by permission of The Royal Society of Chemistry.]</a:t>
            </a:r>
            <a:endParaRPr lang="en-US" sz="1000" i="1">
              <a:solidFill>
                <a:srgbClr val="000000"/>
              </a:solidFill>
              <a:latin typeface="Liberation Sans" charset="0"/>
            </a:endParaRPr>
          </a:p>
        </p:txBody>
      </p:sp>
      <p:sp>
        <p:nvSpPr>
          <p:cNvPr id="65542" name="Rectangle 9"/>
          <p:cNvSpPr>
            <a:spLocks noChangeArrowheads="1"/>
          </p:cNvSpPr>
          <p:nvPr/>
        </p:nvSpPr>
        <p:spPr bwMode="auto">
          <a:xfrm>
            <a:off x="1939925" y="4343400"/>
            <a:ext cx="2814638"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prstDash val="dash"/>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2000">
                <a:latin typeface="Liberation Sans" charset="0"/>
              </a:rPr>
              <a:t>Single crystals of (Ce</a:t>
            </a:r>
            <a:r>
              <a:rPr lang="en-US" sz="2000" baseline="-25000">
                <a:latin typeface="Liberation Sans" charset="0"/>
              </a:rPr>
              <a:t>0.5</a:t>
            </a:r>
            <a:r>
              <a:rPr lang="en-US" sz="2000">
                <a:latin typeface="Liberation Sans" charset="0"/>
              </a:rPr>
              <a:t>Zr</a:t>
            </a:r>
            <a:r>
              <a:rPr lang="en-US" sz="2000" baseline="-25000">
                <a:latin typeface="Liberation Sans" charset="0"/>
              </a:rPr>
              <a:t>0.5</a:t>
            </a:r>
            <a:r>
              <a:rPr lang="en-US" sz="2000">
                <a:latin typeface="Liberation Sans" charset="0"/>
              </a:rPr>
              <a:t>)O</a:t>
            </a:r>
            <a:r>
              <a:rPr lang="en-US" sz="2000" baseline="-25000">
                <a:latin typeface="Liberation Sans" charset="0"/>
              </a:rPr>
              <a:t>2</a:t>
            </a:r>
            <a:r>
              <a:rPr lang="en-US" sz="2000">
                <a:latin typeface="Liberation Sans" charset="0"/>
              </a:rPr>
              <a:t> </a:t>
            </a:r>
            <a:br>
              <a:rPr lang="en-US" sz="2000">
                <a:latin typeface="Liberation Sans" charset="0"/>
              </a:rPr>
            </a:br>
            <a:r>
              <a:rPr lang="en-US" sz="2000">
                <a:latin typeface="Liberation Sans" charset="0"/>
              </a:rPr>
              <a:t>used in an automotive catalytic converter</a:t>
            </a:r>
          </a:p>
        </p:txBody>
      </p:sp>
      <p:pic>
        <p:nvPicPr>
          <p:cNvPr id="65543" name="Picture 16" descr="Fig_4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563" y="3049588"/>
            <a:ext cx="3535362" cy="311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44" name="Line 10"/>
          <p:cNvSpPr>
            <a:spLocks noChangeShapeType="1"/>
          </p:cNvSpPr>
          <p:nvPr/>
        </p:nvSpPr>
        <p:spPr bwMode="auto">
          <a:xfrm>
            <a:off x="4592638" y="4887913"/>
            <a:ext cx="1301750" cy="300037"/>
          </a:xfrm>
          <a:prstGeom prst="line">
            <a:avLst/>
          </a:prstGeom>
          <a:noFill/>
          <a:ln w="38100">
            <a:solidFill>
              <a:srgbClr val="0000FF"/>
            </a:solidFill>
            <a:round/>
            <a:headEnd/>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pic>
        <p:nvPicPr>
          <p:cNvPr id="65545" name="Picture 13" descr="Catalyst Surface Carto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53025" y="1039813"/>
            <a:ext cx="3489325" cy="1509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74048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037577-9207-324A-965C-3CB1D59BCEEE}"/>
              </a:ext>
            </a:extLst>
          </p:cNvPr>
          <p:cNvSpPr>
            <a:spLocks noGrp="1"/>
          </p:cNvSpPr>
          <p:nvPr>
            <p:ph type="sldNum" sz="quarter" idx="12"/>
          </p:nvPr>
        </p:nvSpPr>
        <p:spPr/>
        <p:txBody>
          <a:bodyPr/>
          <a:lstStyle/>
          <a:p>
            <a:fld id="{172C3434-0AC3-224C-9D58-0B38A28AE585}" type="slidenum">
              <a:rPr lang="en-US" altLang="en-US" smtClean="0"/>
              <a:pPr/>
              <a:t>43</a:t>
            </a:fld>
            <a:endParaRPr lang="en-US" altLang="en-US"/>
          </a:p>
        </p:txBody>
      </p:sp>
      <p:pic>
        <p:nvPicPr>
          <p:cNvPr id="5" name="Picture 4">
            <a:extLst>
              <a:ext uri="{FF2B5EF4-FFF2-40B4-BE49-F238E27FC236}">
                <a16:creationId xmlns:a16="http://schemas.microsoft.com/office/drawing/2014/main" id="{0A003385-1126-494E-8E1B-EA9BE11136BD}"/>
              </a:ext>
            </a:extLst>
          </p:cNvPr>
          <p:cNvPicPr>
            <a:picLocks noChangeAspect="1"/>
          </p:cNvPicPr>
          <p:nvPr/>
        </p:nvPicPr>
        <p:blipFill>
          <a:blip r:embed="rId2"/>
          <a:stretch>
            <a:fillRect/>
          </a:stretch>
        </p:blipFill>
        <p:spPr>
          <a:xfrm>
            <a:off x="0" y="0"/>
            <a:ext cx="6871447" cy="6871447"/>
          </a:xfrm>
          <a:prstGeom prst="rect">
            <a:avLst/>
          </a:prstGeom>
        </p:spPr>
      </p:pic>
      <p:pic>
        <p:nvPicPr>
          <p:cNvPr id="6" name="Picture 5">
            <a:extLst>
              <a:ext uri="{FF2B5EF4-FFF2-40B4-BE49-F238E27FC236}">
                <a16:creationId xmlns:a16="http://schemas.microsoft.com/office/drawing/2014/main" id="{1D4D2343-032B-0441-A42E-1A3F33E0FD05}"/>
              </a:ext>
            </a:extLst>
          </p:cNvPr>
          <p:cNvPicPr>
            <a:picLocks noChangeAspect="1"/>
          </p:cNvPicPr>
          <p:nvPr/>
        </p:nvPicPr>
        <p:blipFill>
          <a:blip r:embed="rId3"/>
          <a:stretch>
            <a:fillRect/>
          </a:stretch>
        </p:blipFill>
        <p:spPr>
          <a:xfrm>
            <a:off x="6865910" y="0"/>
            <a:ext cx="2278090" cy="2259106"/>
          </a:xfrm>
          <a:prstGeom prst="rect">
            <a:avLst/>
          </a:prstGeom>
        </p:spPr>
      </p:pic>
      <p:pic>
        <p:nvPicPr>
          <p:cNvPr id="7" name="Picture 6">
            <a:extLst>
              <a:ext uri="{FF2B5EF4-FFF2-40B4-BE49-F238E27FC236}">
                <a16:creationId xmlns:a16="http://schemas.microsoft.com/office/drawing/2014/main" id="{6E460B94-4B63-B640-82AE-975C924627D8}"/>
              </a:ext>
            </a:extLst>
          </p:cNvPr>
          <p:cNvPicPr>
            <a:picLocks noChangeAspect="1"/>
          </p:cNvPicPr>
          <p:nvPr/>
        </p:nvPicPr>
        <p:blipFill>
          <a:blip r:embed="rId4"/>
          <a:stretch>
            <a:fillRect/>
          </a:stretch>
        </p:blipFill>
        <p:spPr>
          <a:xfrm rot="5400000">
            <a:off x="5708785" y="3416231"/>
            <a:ext cx="4592340" cy="2278090"/>
          </a:xfrm>
          <a:prstGeom prst="rect">
            <a:avLst/>
          </a:prstGeom>
        </p:spPr>
      </p:pic>
    </p:spTree>
    <p:extLst>
      <p:ext uri="{BB962C8B-B14F-4D97-AF65-F5344CB8AC3E}">
        <p14:creationId xmlns:p14="http://schemas.microsoft.com/office/powerpoint/2010/main" val="2038778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B0F72-39BD-1840-B94D-90F92C4CFB1F}"/>
              </a:ext>
            </a:extLst>
          </p:cNvPr>
          <p:cNvSpPr>
            <a:spLocks noGrp="1"/>
          </p:cNvSpPr>
          <p:nvPr>
            <p:ph type="title"/>
          </p:nvPr>
        </p:nvSpPr>
        <p:spPr>
          <a:xfrm>
            <a:off x="367553" y="150014"/>
            <a:ext cx="8382000" cy="685800"/>
          </a:xfrm>
        </p:spPr>
        <p:txBody>
          <a:bodyPr/>
          <a:lstStyle/>
          <a:p>
            <a:r>
              <a:rPr lang="en-US" dirty="0"/>
              <a:t>Changing grain size: additives (refiners)</a:t>
            </a:r>
          </a:p>
        </p:txBody>
      </p:sp>
      <p:sp>
        <p:nvSpPr>
          <p:cNvPr id="4" name="Slide Number Placeholder 3">
            <a:extLst>
              <a:ext uri="{FF2B5EF4-FFF2-40B4-BE49-F238E27FC236}">
                <a16:creationId xmlns:a16="http://schemas.microsoft.com/office/drawing/2014/main" id="{A91CEBD0-6E07-1C40-ADFB-04D819831AD2}"/>
              </a:ext>
            </a:extLst>
          </p:cNvPr>
          <p:cNvSpPr>
            <a:spLocks noGrp="1"/>
          </p:cNvSpPr>
          <p:nvPr>
            <p:ph type="sldNum" sz="quarter" idx="12"/>
          </p:nvPr>
        </p:nvSpPr>
        <p:spPr/>
        <p:txBody>
          <a:bodyPr/>
          <a:lstStyle/>
          <a:p>
            <a:fld id="{172C3434-0AC3-224C-9D58-0B38A28AE585}" type="slidenum">
              <a:rPr lang="en-US" altLang="en-US" smtClean="0"/>
              <a:pPr/>
              <a:t>44</a:t>
            </a:fld>
            <a:endParaRPr lang="en-US" altLang="en-US"/>
          </a:p>
        </p:txBody>
      </p:sp>
      <p:pic>
        <p:nvPicPr>
          <p:cNvPr id="5" name="Picture 4">
            <a:extLst>
              <a:ext uri="{FF2B5EF4-FFF2-40B4-BE49-F238E27FC236}">
                <a16:creationId xmlns:a16="http://schemas.microsoft.com/office/drawing/2014/main" id="{BE3E30D2-C307-E542-9C3C-08B1ABE75873}"/>
              </a:ext>
            </a:extLst>
          </p:cNvPr>
          <p:cNvPicPr>
            <a:picLocks noChangeAspect="1"/>
          </p:cNvPicPr>
          <p:nvPr/>
        </p:nvPicPr>
        <p:blipFill>
          <a:blip r:embed="rId2"/>
          <a:stretch>
            <a:fillRect/>
          </a:stretch>
        </p:blipFill>
        <p:spPr>
          <a:xfrm>
            <a:off x="1781679" y="980171"/>
            <a:ext cx="5553748" cy="4995582"/>
          </a:xfrm>
          <a:prstGeom prst="rect">
            <a:avLst/>
          </a:prstGeom>
        </p:spPr>
      </p:pic>
      <p:sp>
        <p:nvSpPr>
          <p:cNvPr id="6" name="TextBox 5">
            <a:extLst>
              <a:ext uri="{FF2B5EF4-FFF2-40B4-BE49-F238E27FC236}">
                <a16:creationId xmlns:a16="http://schemas.microsoft.com/office/drawing/2014/main" id="{8D9F9219-5ACE-5149-8A50-0D2C95E58939}"/>
              </a:ext>
            </a:extLst>
          </p:cNvPr>
          <p:cNvSpPr txBox="1"/>
          <p:nvPr/>
        </p:nvSpPr>
        <p:spPr>
          <a:xfrm>
            <a:off x="495470" y="6120110"/>
            <a:ext cx="7231916" cy="461665"/>
          </a:xfrm>
          <a:prstGeom prst="rect">
            <a:avLst/>
          </a:prstGeom>
          <a:noFill/>
        </p:spPr>
        <p:txBody>
          <a:bodyPr wrap="none" rtlCol="0">
            <a:spAutoFit/>
          </a:bodyPr>
          <a:lstStyle/>
          <a:p>
            <a:r>
              <a:rPr lang="en-US" dirty="0"/>
              <a:t>Left: pure aluminum.  Right: +0.2% Al-5Ti-1B refiner</a:t>
            </a:r>
          </a:p>
        </p:txBody>
      </p:sp>
    </p:spTree>
    <p:extLst>
      <p:ext uri="{BB962C8B-B14F-4D97-AF65-F5344CB8AC3E}">
        <p14:creationId xmlns:p14="http://schemas.microsoft.com/office/powerpoint/2010/main" val="667776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47483-A26E-4943-803D-E6740DE802CB}"/>
              </a:ext>
            </a:extLst>
          </p:cNvPr>
          <p:cNvSpPr>
            <a:spLocks noGrp="1"/>
          </p:cNvSpPr>
          <p:nvPr>
            <p:ph type="title"/>
          </p:nvPr>
        </p:nvSpPr>
        <p:spPr/>
        <p:txBody>
          <a:bodyPr/>
          <a:lstStyle/>
          <a:p>
            <a:r>
              <a:rPr lang="en-US" dirty="0"/>
              <a:t>Effects on properties: Yield Stress</a:t>
            </a:r>
          </a:p>
        </p:txBody>
      </p:sp>
      <p:sp>
        <p:nvSpPr>
          <p:cNvPr id="3" name="Content Placeholder 2">
            <a:extLst>
              <a:ext uri="{FF2B5EF4-FFF2-40B4-BE49-F238E27FC236}">
                <a16:creationId xmlns:a16="http://schemas.microsoft.com/office/drawing/2014/main" id="{B1F8DF97-5375-CA45-896D-66BC840C9189}"/>
              </a:ext>
            </a:extLst>
          </p:cNvPr>
          <p:cNvSpPr>
            <a:spLocks noGrp="1"/>
          </p:cNvSpPr>
          <p:nvPr>
            <p:ph idx="1"/>
          </p:nvPr>
        </p:nvSpPr>
        <p:spPr>
          <a:xfrm>
            <a:off x="220382" y="1779494"/>
            <a:ext cx="8542618" cy="4114800"/>
          </a:xfrm>
        </p:spPr>
        <p:txBody>
          <a:bodyPr/>
          <a:lstStyle/>
          <a:p>
            <a:r>
              <a:rPr lang="en-US" dirty="0"/>
              <a:t>Grain boundaries cause dislocation pile-up</a:t>
            </a:r>
          </a:p>
        </p:txBody>
      </p:sp>
      <p:sp>
        <p:nvSpPr>
          <p:cNvPr id="4" name="Slide Number Placeholder 3">
            <a:extLst>
              <a:ext uri="{FF2B5EF4-FFF2-40B4-BE49-F238E27FC236}">
                <a16:creationId xmlns:a16="http://schemas.microsoft.com/office/drawing/2014/main" id="{6AEFDA7E-F781-6949-B472-A67DC1C4EC01}"/>
              </a:ext>
            </a:extLst>
          </p:cNvPr>
          <p:cNvSpPr>
            <a:spLocks noGrp="1"/>
          </p:cNvSpPr>
          <p:nvPr>
            <p:ph type="sldNum" sz="quarter" idx="12"/>
          </p:nvPr>
        </p:nvSpPr>
        <p:spPr/>
        <p:txBody>
          <a:bodyPr/>
          <a:lstStyle/>
          <a:p>
            <a:fld id="{172C3434-0AC3-224C-9D58-0B38A28AE585}" type="slidenum">
              <a:rPr lang="en-US" altLang="en-US" smtClean="0"/>
              <a:pPr/>
              <a:t>45</a:t>
            </a:fld>
            <a:endParaRPr lang="en-US" altLang="en-US"/>
          </a:p>
        </p:txBody>
      </p:sp>
      <p:pic>
        <p:nvPicPr>
          <p:cNvPr id="7" name="Picture 6">
            <a:extLst>
              <a:ext uri="{FF2B5EF4-FFF2-40B4-BE49-F238E27FC236}">
                <a16:creationId xmlns:a16="http://schemas.microsoft.com/office/drawing/2014/main" id="{3B7716F3-E5B1-7144-8FD3-B9180AECFA90}"/>
              </a:ext>
            </a:extLst>
          </p:cNvPr>
          <p:cNvPicPr>
            <a:picLocks noChangeAspect="1"/>
          </p:cNvPicPr>
          <p:nvPr/>
        </p:nvPicPr>
        <p:blipFill>
          <a:blip r:embed="rId2"/>
          <a:stretch>
            <a:fillRect/>
          </a:stretch>
        </p:blipFill>
        <p:spPr>
          <a:xfrm>
            <a:off x="5185055" y="2611344"/>
            <a:ext cx="2298700" cy="2222500"/>
          </a:xfrm>
          <a:prstGeom prst="rect">
            <a:avLst/>
          </a:prstGeom>
        </p:spPr>
      </p:pic>
      <p:pic>
        <p:nvPicPr>
          <p:cNvPr id="9" name="Picture 8">
            <a:extLst>
              <a:ext uri="{FF2B5EF4-FFF2-40B4-BE49-F238E27FC236}">
                <a16:creationId xmlns:a16="http://schemas.microsoft.com/office/drawing/2014/main" id="{97D10307-8FEC-DC4E-8187-96E2A9F0DBCC}"/>
              </a:ext>
            </a:extLst>
          </p:cNvPr>
          <p:cNvPicPr>
            <a:picLocks noChangeAspect="1"/>
          </p:cNvPicPr>
          <p:nvPr/>
        </p:nvPicPr>
        <p:blipFill>
          <a:blip r:embed="rId3"/>
          <a:stretch>
            <a:fillRect/>
          </a:stretch>
        </p:blipFill>
        <p:spPr>
          <a:xfrm>
            <a:off x="1393966" y="2469403"/>
            <a:ext cx="2057400" cy="774700"/>
          </a:xfrm>
          <a:prstGeom prst="rect">
            <a:avLst/>
          </a:prstGeom>
        </p:spPr>
      </p:pic>
      <p:pic>
        <p:nvPicPr>
          <p:cNvPr id="11" name="Picture 10">
            <a:extLst>
              <a:ext uri="{FF2B5EF4-FFF2-40B4-BE49-F238E27FC236}">
                <a16:creationId xmlns:a16="http://schemas.microsoft.com/office/drawing/2014/main" id="{38DB1CDA-42B2-5D4E-905F-D9052A86F1FD}"/>
              </a:ext>
            </a:extLst>
          </p:cNvPr>
          <p:cNvPicPr>
            <a:picLocks noChangeAspect="1"/>
          </p:cNvPicPr>
          <p:nvPr/>
        </p:nvPicPr>
        <p:blipFill>
          <a:blip r:embed="rId4"/>
          <a:stretch>
            <a:fillRect/>
          </a:stretch>
        </p:blipFill>
        <p:spPr>
          <a:xfrm>
            <a:off x="682251" y="4181475"/>
            <a:ext cx="3149600" cy="2222500"/>
          </a:xfrm>
          <a:prstGeom prst="rect">
            <a:avLst/>
          </a:prstGeom>
        </p:spPr>
      </p:pic>
      <p:sp>
        <p:nvSpPr>
          <p:cNvPr id="12" name="TextBox 11">
            <a:extLst>
              <a:ext uri="{FF2B5EF4-FFF2-40B4-BE49-F238E27FC236}">
                <a16:creationId xmlns:a16="http://schemas.microsoft.com/office/drawing/2014/main" id="{976FEE8B-586D-E149-B644-48D3BE1C9F86}"/>
              </a:ext>
            </a:extLst>
          </p:cNvPr>
          <p:cNvSpPr txBox="1"/>
          <p:nvPr/>
        </p:nvSpPr>
        <p:spPr>
          <a:xfrm>
            <a:off x="4431179" y="5139487"/>
            <a:ext cx="4139275" cy="1200329"/>
          </a:xfrm>
          <a:prstGeom prst="rect">
            <a:avLst/>
          </a:prstGeom>
          <a:noFill/>
        </p:spPr>
        <p:txBody>
          <a:bodyPr wrap="none" rtlCol="0">
            <a:spAutoFit/>
          </a:bodyPr>
          <a:lstStyle/>
          <a:p>
            <a:r>
              <a:rPr lang="en-US" dirty="0"/>
              <a:t>For larger grains, metals</a:t>
            </a:r>
          </a:p>
          <a:p>
            <a:r>
              <a:rPr lang="en-US" dirty="0"/>
              <a:t>get harder when grain size d</a:t>
            </a:r>
          </a:p>
          <a:p>
            <a:r>
              <a:rPr lang="en-US" dirty="0"/>
              <a:t>gets smaller</a:t>
            </a:r>
          </a:p>
        </p:txBody>
      </p:sp>
      <p:sp>
        <p:nvSpPr>
          <p:cNvPr id="13" name="TextBox 12">
            <a:extLst>
              <a:ext uri="{FF2B5EF4-FFF2-40B4-BE49-F238E27FC236}">
                <a16:creationId xmlns:a16="http://schemas.microsoft.com/office/drawing/2014/main" id="{E3B1A547-B9C7-3047-965F-E98B7303D418}"/>
              </a:ext>
            </a:extLst>
          </p:cNvPr>
          <p:cNvSpPr txBox="1"/>
          <p:nvPr/>
        </p:nvSpPr>
        <p:spPr>
          <a:xfrm>
            <a:off x="893757" y="3472347"/>
            <a:ext cx="2874505" cy="461665"/>
          </a:xfrm>
          <a:prstGeom prst="rect">
            <a:avLst/>
          </a:prstGeom>
          <a:noFill/>
        </p:spPr>
        <p:txBody>
          <a:bodyPr wrap="none" rtlCol="0">
            <a:spAutoFit/>
          </a:bodyPr>
          <a:lstStyle/>
          <a:p>
            <a:r>
              <a:rPr lang="en-US" dirty="0"/>
              <a:t>Hall-</a:t>
            </a:r>
            <a:r>
              <a:rPr lang="en-US" dirty="0" err="1"/>
              <a:t>Petch</a:t>
            </a:r>
            <a:r>
              <a:rPr lang="en-US" dirty="0"/>
              <a:t> equation</a:t>
            </a:r>
          </a:p>
        </p:txBody>
      </p:sp>
    </p:spTree>
    <p:extLst>
      <p:ext uri="{BB962C8B-B14F-4D97-AF65-F5344CB8AC3E}">
        <p14:creationId xmlns:p14="http://schemas.microsoft.com/office/powerpoint/2010/main" val="495497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7651F-DB98-CA4B-A8A6-95B2D07E304C}"/>
              </a:ext>
            </a:extLst>
          </p:cNvPr>
          <p:cNvSpPr>
            <a:spLocks noGrp="1"/>
          </p:cNvSpPr>
          <p:nvPr>
            <p:ph type="title"/>
          </p:nvPr>
        </p:nvSpPr>
        <p:spPr>
          <a:xfrm>
            <a:off x="381000" y="569259"/>
            <a:ext cx="8382000" cy="685800"/>
          </a:xfrm>
        </p:spPr>
        <p:txBody>
          <a:bodyPr/>
          <a:lstStyle/>
          <a:p>
            <a:r>
              <a:rPr lang="en-US" dirty="0"/>
              <a:t>When grains are really small (~10 nm)</a:t>
            </a:r>
            <a:br>
              <a:rPr lang="en-US" dirty="0"/>
            </a:br>
            <a:r>
              <a:rPr lang="en-US" dirty="0"/>
              <a:t>the material softens (</a:t>
            </a:r>
            <a:r>
              <a:rPr lang="en-US" dirty="0" err="1"/>
              <a:t>g.b</a:t>
            </a:r>
            <a:r>
              <a:rPr lang="en-US" dirty="0"/>
              <a:t>. sliding?)</a:t>
            </a:r>
          </a:p>
        </p:txBody>
      </p:sp>
      <p:sp>
        <p:nvSpPr>
          <p:cNvPr id="4" name="Slide Number Placeholder 3">
            <a:extLst>
              <a:ext uri="{FF2B5EF4-FFF2-40B4-BE49-F238E27FC236}">
                <a16:creationId xmlns:a16="http://schemas.microsoft.com/office/drawing/2014/main" id="{02194C33-6053-314F-AB96-04473D100FB6}"/>
              </a:ext>
            </a:extLst>
          </p:cNvPr>
          <p:cNvSpPr>
            <a:spLocks noGrp="1"/>
          </p:cNvSpPr>
          <p:nvPr>
            <p:ph type="sldNum" sz="quarter" idx="12"/>
          </p:nvPr>
        </p:nvSpPr>
        <p:spPr/>
        <p:txBody>
          <a:bodyPr/>
          <a:lstStyle/>
          <a:p>
            <a:fld id="{172C3434-0AC3-224C-9D58-0B38A28AE585}" type="slidenum">
              <a:rPr lang="en-US" altLang="en-US" smtClean="0"/>
              <a:pPr/>
              <a:t>46</a:t>
            </a:fld>
            <a:endParaRPr lang="en-US" altLang="en-US"/>
          </a:p>
        </p:txBody>
      </p:sp>
      <p:pic>
        <p:nvPicPr>
          <p:cNvPr id="5" name="Picture 4">
            <a:extLst>
              <a:ext uri="{FF2B5EF4-FFF2-40B4-BE49-F238E27FC236}">
                <a16:creationId xmlns:a16="http://schemas.microsoft.com/office/drawing/2014/main" id="{15089D6A-5FB3-AB43-98B0-A8D2318BB6FE}"/>
              </a:ext>
            </a:extLst>
          </p:cNvPr>
          <p:cNvPicPr>
            <a:picLocks noChangeAspect="1"/>
          </p:cNvPicPr>
          <p:nvPr/>
        </p:nvPicPr>
        <p:blipFill>
          <a:blip r:embed="rId3"/>
          <a:stretch>
            <a:fillRect/>
          </a:stretch>
        </p:blipFill>
        <p:spPr>
          <a:xfrm>
            <a:off x="3489513" y="1889340"/>
            <a:ext cx="4247776" cy="3591302"/>
          </a:xfrm>
          <a:prstGeom prst="rect">
            <a:avLst/>
          </a:prstGeom>
        </p:spPr>
      </p:pic>
      <p:sp>
        <p:nvSpPr>
          <p:cNvPr id="6" name="Rectangle 5">
            <a:extLst>
              <a:ext uri="{FF2B5EF4-FFF2-40B4-BE49-F238E27FC236}">
                <a16:creationId xmlns:a16="http://schemas.microsoft.com/office/drawing/2014/main" id="{632CDEA8-D93C-2749-B711-FBFC410A0365}"/>
              </a:ext>
            </a:extLst>
          </p:cNvPr>
          <p:cNvSpPr/>
          <p:nvPr/>
        </p:nvSpPr>
        <p:spPr>
          <a:xfrm>
            <a:off x="879685" y="5738370"/>
            <a:ext cx="6926896" cy="461665"/>
          </a:xfrm>
          <a:prstGeom prst="rect">
            <a:avLst/>
          </a:prstGeom>
        </p:spPr>
        <p:txBody>
          <a:bodyPr wrap="none">
            <a:spAutoFit/>
          </a:bodyPr>
          <a:lstStyle/>
          <a:p>
            <a:r>
              <a:rPr lang="en-US" dirty="0">
                <a:solidFill>
                  <a:srgbClr val="0085CA"/>
                </a:solidFill>
              </a:rPr>
              <a:t>Xiao et al., (2015): DOI: 10.1098/rspa.2014.0832</a:t>
            </a:r>
            <a:endParaRPr lang="en-US" dirty="0"/>
          </a:p>
        </p:txBody>
      </p:sp>
      <p:sp>
        <p:nvSpPr>
          <p:cNvPr id="7" name="TextBox 6">
            <a:extLst>
              <a:ext uri="{FF2B5EF4-FFF2-40B4-BE49-F238E27FC236}">
                <a16:creationId xmlns:a16="http://schemas.microsoft.com/office/drawing/2014/main" id="{52E18E87-BAE7-1D4E-96EB-9FDF7E4D14FD}"/>
              </a:ext>
            </a:extLst>
          </p:cNvPr>
          <p:cNvSpPr txBox="1"/>
          <p:nvPr/>
        </p:nvSpPr>
        <p:spPr>
          <a:xfrm>
            <a:off x="702460" y="2985247"/>
            <a:ext cx="1914307" cy="461665"/>
          </a:xfrm>
          <a:prstGeom prst="rect">
            <a:avLst/>
          </a:prstGeom>
          <a:noFill/>
        </p:spPr>
        <p:txBody>
          <a:bodyPr wrap="none" rtlCol="0">
            <a:spAutoFit/>
          </a:bodyPr>
          <a:lstStyle/>
          <a:p>
            <a:r>
              <a:rPr lang="en-US" dirty="0"/>
              <a:t>FCC Copper</a:t>
            </a:r>
          </a:p>
        </p:txBody>
      </p:sp>
    </p:spTree>
    <p:extLst>
      <p:ext uri="{BB962C8B-B14F-4D97-AF65-F5344CB8AC3E}">
        <p14:creationId xmlns:p14="http://schemas.microsoft.com/office/powerpoint/2010/main" val="2985840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1A6DA-FA47-3549-AFEE-2E2E23F416E8}"/>
              </a:ext>
            </a:extLst>
          </p:cNvPr>
          <p:cNvSpPr>
            <a:spLocks noGrp="1"/>
          </p:cNvSpPr>
          <p:nvPr>
            <p:ph type="title"/>
          </p:nvPr>
        </p:nvSpPr>
        <p:spPr>
          <a:xfrm>
            <a:off x="255494" y="1208648"/>
            <a:ext cx="8596406" cy="685800"/>
          </a:xfrm>
        </p:spPr>
        <p:txBody>
          <a:bodyPr/>
          <a:lstStyle/>
          <a:p>
            <a:r>
              <a:rPr lang="en-US" dirty="0"/>
              <a:t>Small amounts of impurities (dopants)</a:t>
            </a:r>
            <a:br>
              <a:rPr lang="en-US" dirty="0"/>
            </a:br>
            <a:r>
              <a:rPr lang="en-US" dirty="0"/>
              <a:t>added to crystalline, semiconducting silicon dramatically changes electrical properties</a:t>
            </a:r>
          </a:p>
        </p:txBody>
      </p:sp>
      <p:sp>
        <p:nvSpPr>
          <p:cNvPr id="4" name="Slide Number Placeholder 3">
            <a:extLst>
              <a:ext uri="{FF2B5EF4-FFF2-40B4-BE49-F238E27FC236}">
                <a16:creationId xmlns:a16="http://schemas.microsoft.com/office/drawing/2014/main" id="{CDCBC28C-4E46-5642-B000-0B7F9D0A00C9}"/>
              </a:ext>
            </a:extLst>
          </p:cNvPr>
          <p:cNvSpPr>
            <a:spLocks noGrp="1"/>
          </p:cNvSpPr>
          <p:nvPr>
            <p:ph type="sldNum" sz="quarter" idx="12"/>
          </p:nvPr>
        </p:nvSpPr>
        <p:spPr/>
        <p:txBody>
          <a:bodyPr/>
          <a:lstStyle/>
          <a:p>
            <a:fld id="{172C3434-0AC3-224C-9D58-0B38A28AE585}" type="slidenum">
              <a:rPr lang="en-US" altLang="en-US" smtClean="0"/>
              <a:pPr/>
              <a:t>47</a:t>
            </a:fld>
            <a:endParaRPr lang="en-US" altLang="en-US"/>
          </a:p>
        </p:txBody>
      </p:sp>
      <p:pic>
        <p:nvPicPr>
          <p:cNvPr id="5" name="Picture 4">
            <a:extLst>
              <a:ext uri="{FF2B5EF4-FFF2-40B4-BE49-F238E27FC236}">
                <a16:creationId xmlns:a16="http://schemas.microsoft.com/office/drawing/2014/main" id="{8D74223D-8202-194B-BD72-5C108ED509C5}"/>
              </a:ext>
            </a:extLst>
          </p:cNvPr>
          <p:cNvPicPr>
            <a:picLocks noChangeAspect="1"/>
          </p:cNvPicPr>
          <p:nvPr/>
        </p:nvPicPr>
        <p:blipFill>
          <a:blip r:embed="rId2"/>
          <a:stretch>
            <a:fillRect/>
          </a:stretch>
        </p:blipFill>
        <p:spPr>
          <a:xfrm>
            <a:off x="1192045" y="3127500"/>
            <a:ext cx="5208754" cy="3276475"/>
          </a:xfrm>
          <a:prstGeom prst="rect">
            <a:avLst/>
          </a:prstGeom>
        </p:spPr>
      </p:pic>
      <p:sp>
        <p:nvSpPr>
          <p:cNvPr id="7" name="TextBox 6">
            <a:extLst>
              <a:ext uri="{FF2B5EF4-FFF2-40B4-BE49-F238E27FC236}">
                <a16:creationId xmlns:a16="http://schemas.microsoft.com/office/drawing/2014/main" id="{7324D39E-E5EC-C54F-A15D-9DEC02ECC78D}"/>
              </a:ext>
            </a:extLst>
          </p:cNvPr>
          <p:cNvSpPr txBox="1"/>
          <p:nvPr/>
        </p:nvSpPr>
        <p:spPr>
          <a:xfrm>
            <a:off x="6589058" y="3822348"/>
            <a:ext cx="1470274" cy="830997"/>
          </a:xfrm>
          <a:prstGeom prst="rect">
            <a:avLst/>
          </a:prstGeom>
          <a:noFill/>
        </p:spPr>
        <p:txBody>
          <a:bodyPr wrap="none" rtlCol="0">
            <a:spAutoFit/>
          </a:bodyPr>
          <a:lstStyle/>
          <a:p>
            <a:r>
              <a:rPr lang="en-US" dirty="0"/>
              <a:t>n-doping:</a:t>
            </a:r>
          </a:p>
          <a:p>
            <a:r>
              <a:rPr lang="en-US" dirty="0"/>
              <a:t>electrons</a:t>
            </a:r>
          </a:p>
        </p:txBody>
      </p:sp>
      <p:sp>
        <p:nvSpPr>
          <p:cNvPr id="8" name="TextBox 7">
            <a:extLst>
              <a:ext uri="{FF2B5EF4-FFF2-40B4-BE49-F238E27FC236}">
                <a16:creationId xmlns:a16="http://schemas.microsoft.com/office/drawing/2014/main" id="{3DD9F356-34D9-194C-B440-C555F6D874FD}"/>
              </a:ext>
            </a:extLst>
          </p:cNvPr>
          <p:cNvSpPr txBox="1"/>
          <p:nvPr/>
        </p:nvSpPr>
        <p:spPr>
          <a:xfrm>
            <a:off x="6589058" y="2814081"/>
            <a:ext cx="1385316" cy="830997"/>
          </a:xfrm>
          <a:prstGeom prst="rect">
            <a:avLst/>
          </a:prstGeom>
          <a:noFill/>
        </p:spPr>
        <p:txBody>
          <a:bodyPr wrap="none" rtlCol="0">
            <a:spAutoFit/>
          </a:bodyPr>
          <a:lstStyle/>
          <a:p>
            <a:r>
              <a:rPr lang="en-US" dirty="0"/>
              <a:t>p-doping</a:t>
            </a:r>
          </a:p>
          <a:p>
            <a:r>
              <a:rPr lang="en-US" dirty="0"/>
              <a:t>holes</a:t>
            </a:r>
          </a:p>
        </p:txBody>
      </p:sp>
    </p:spTree>
    <p:extLst>
      <p:ext uri="{BB962C8B-B14F-4D97-AF65-F5344CB8AC3E}">
        <p14:creationId xmlns:p14="http://schemas.microsoft.com/office/powerpoint/2010/main" val="2652267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2343-3376-9A46-A656-808EB0A4D451}"/>
              </a:ext>
            </a:extLst>
          </p:cNvPr>
          <p:cNvSpPr>
            <a:spLocks noGrp="1"/>
          </p:cNvSpPr>
          <p:nvPr>
            <p:ph type="title"/>
          </p:nvPr>
        </p:nvSpPr>
        <p:spPr/>
        <p:txBody>
          <a:bodyPr/>
          <a:lstStyle/>
          <a:p>
            <a:r>
              <a:rPr lang="en-US" dirty="0"/>
              <a:t>Field-Effect Transistor</a:t>
            </a:r>
          </a:p>
        </p:txBody>
      </p:sp>
      <p:sp>
        <p:nvSpPr>
          <p:cNvPr id="4" name="Slide Number Placeholder 3">
            <a:extLst>
              <a:ext uri="{FF2B5EF4-FFF2-40B4-BE49-F238E27FC236}">
                <a16:creationId xmlns:a16="http://schemas.microsoft.com/office/drawing/2014/main" id="{C31CE1D4-604A-F445-8C1C-2BB8DF37532C}"/>
              </a:ext>
            </a:extLst>
          </p:cNvPr>
          <p:cNvSpPr>
            <a:spLocks noGrp="1"/>
          </p:cNvSpPr>
          <p:nvPr>
            <p:ph type="sldNum" sz="quarter" idx="12"/>
          </p:nvPr>
        </p:nvSpPr>
        <p:spPr/>
        <p:txBody>
          <a:bodyPr/>
          <a:lstStyle/>
          <a:p>
            <a:fld id="{172C3434-0AC3-224C-9D58-0B38A28AE585}" type="slidenum">
              <a:rPr lang="en-US" altLang="en-US" smtClean="0"/>
              <a:pPr/>
              <a:t>48</a:t>
            </a:fld>
            <a:endParaRPr lang="en-US" altLang="en-US"/>
          </a:p>
        </p:txBody>
      </p:sp>
      <p:pic>
        <p:nvPicPr>
          <p:cNvPr id="5" name="Picture 4">
            <a:extLst>
              <a:ext uri="{FF2B5EF4-FFF2-40B4-BE49-F238E27FC236}">
                <a16:creationId xmlns:a16="http://schemas.microsoft.com/office/drawing/2014/main" id="{EB14E917-A774-3A40-8DA7-37256E605714}"/>
              </a:ext>
            </a:extLst>
          </p:cNvPr>
          <p:cNvPicPr>
            <a:picLocks noChangeAspect="1"/>
          </p:cNvPicPr>
          <p:nvPr/>
        </p:nvPicPr>
        <p:blipFill>
          <a:blip r:embed="rId2"/>
          <a:stretch>
            <a:fillRect/>
          </a:stretch>
        </p:blipFill>
        <p:spPr>
          <a:xfrm>
            <a:off x="347493" y="1215035"/>
            <a:ext cx="4994090" cy="2996454"/>
          </a:xfrm>
          <a:prstGeom prst="rect">
            <a:avLst/>
          </a:prstGeom>
        </p:spPr>
      </p:pic>
      <p:sp>
        <p:nvSpPr>
          <p:cNvPr id="6" name="TextBox 5">
            <a:extLst>
              <a:ext uri="{FF2B5EF4-FFF2-40B4-BE49-F238E27FC236}">
                <a16:creationId xmlns:a16="http://schemas.microsoft.com/office/drawing/2014/main" id="{6EE369EE-7B94-DC4B-A16C-BFEA6F5A4B08}"/>
              </a:ext>
            </a:extLst>
          </p:cNvPr>
          <p:cNvSpPr txBox="1"/>
          <p:nvPr/>
        </p:nvSpPr>
        <p:spPr>
          <a:xfrm>
            <a:off x="5640658" y="1315888"/>
            <a:ext cx="3335208" cy="4524315"/>
          </a:xfrm>
          <a:prstGeom prst="rect">
            <a:avLst/>
          </a:prstGeom>
          <a:noFill/>
        </p:spPr>
        <p:txBody>
          <a:bodyPr wrap="none" rtlCol="0">
            <a:spAutoFit/>
          </a:bodyPr>
          <a:lstStyle/>
          <a:p>
            <a:r>
              <a:rPr lang="en-US" dirty="0"/>
              <a:t>A small voltage</a:t>
            </a:r>
          </a:p>
          <a:p>
            <a:r>
              <a:rPr lang="en-US" dirty="0"/>
              <a:t>change on the gate</a:t>
            </a:r>
          </a:p>
          <a:p>
            <a:r>
              <a:rPr lang="en-US" dirty="0"/>
              <a:t>dramatically changes</a:t>
            </a:r>
          </a:p>
          <a:p>
            <a:r>
              <a:rPr lang="en-US" dirty="0"/>
              <a:t>current flow from</a:t>
            </a:r>
          </a:p>
          <a:p>
            <a:r>
              <a:rPr lang="en-US" dirty="0"/>
              <a:t>source to drain</a:t>
            </a:r>
          </a:p>
          <a:p>
            <a:endParaRPr lang="en-US" dirty="0"/>
          </a:p>
          <a:p>
            <a:r>
              <a:rPr lang="en-US" dirty="0"/>
              <a:t>Electronic valve:</a:t>
            </a:r>
          </a:p>
          <a:p>
            <a:r>
              <a:rPr lang="en-US" dirty="0"/>
              <a:t>can be open, closed</a:t>
            </a:r>
          </a:p>
          <a:p>
            <a:endParaRPr lang="en-US" dirty="0"/>
          </a:p>
          <a:p>
            <a:r>
              <a:rPr lang="en-US" dirty="0"/>
              <a:t>Can be used as </a:t>
            </a:r>
          </a:p>
          <a:p>
            <a:r>
              <a:rPr lang="en-US" dirty="0"/>
              <a:t>an amplifier, logic gate,</a:t>
            </a:r>
          </a:p>
          <a:p>
            <a:r>
              <a:rPr lang="en-US" dirty="0"/>
              <a:t>memory</a:t>
            </a:r>
          </a:p>
        </p:txBody>
      </p:sp>
      <p:pic>
        <p:nvPicPr>
          <p:cNvPr id="7" name="Picture 6">
            <a:extLst>
              <a:ext uri="{FF2B5EF4-FFF2-40B4-BE49-F238E27FC236}">
                <a16:creationId xmlns:a16="http://schemas.microsoft.com/office/drawing/2014/main" id="{5E66D254-A45F-834F-B15D-D9632971A7A0}"/>
              </a:ext>
            </a:extLst>
          </p:cNvPr>
          <p:cNvPicPr>
            <a:picLocks noChangeAspect="1"/>
          </p:cNvPicPr>
          <p:nvPr/>
        </p:nvPicPr>
        <p:blipFill>
          <a:blip r:embed="rId3"/>
          <a:stretch>
            <a:fillRect/>
          </a:stretch>
        </p:blipFill>
        <p:spPr>
          <a:xfrm>
            <a:off x="1547344" y="4469354"/>
            <a:ext cx="2763745" cy="1934621"/>
          </a:xfrm>
          <a:prstGeom prst="rect">
            <a:avLst/>
          </a:prstGeom>
        </p:spPr>
      </p:pic>
    </p:spTree>
    <p:extLst>
      <p:ext uri="{BB962C8B-B14F-4D97-AF65-F5344CB8AC3E}">
        <p14:creationId xmlns:p14="http://schemas.microsoft.com/office/powerpoint/2010/main" val="2765551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a:extLst>
              <a:ext uri="{FF2B5EF4-FFF2-40B4-BE49-F238E27FC236}">
                <a16:creationId xmlns:a16="http://schemas.microsoft.com/office/drawing/2014/main" id="{36816005-9EB6-DD49-946D-92428E2A09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BE41CD8-C91A-4649-A30C-6FF0E7EA5DC4}" type="slidenum">
              <a:rPr lang="en-US" altLang="en-US" sz="1200"/>
              <a:pPr/>
              <a:t>49</a:t>
            </a:fld>
            <a:endParaRPr lang="en-US" altLang="en-US" sz="1200"/>
          </a:p>
        </p:txBody>
      </p:sp>
      <p:sp>
        <p:nvSpPr>
          <p:cNvPr id="60419" name="Rectangle 2">
            <a:extLst>
              <a:ext uri="{FF2B5EF4-FFF2-40B4-BE49-F238E27FC236}">
                <a16:creationId xmlns:a16="http://schemas.microsoft.com/office/drawing/2014/main" id="{12D87016-AD5A-CF42-A238-753E6CD82C47}"/>
              </a:ext>
            </a:extLst>
          </p:cNvPr>
          <p:cNvSpPr>
            <a:spLocks noGrp="1" noChangeArrowheads="1"/>
          </p:cNvSpPr>
          <p:nvPr>
            <p:ph type="title"/>
          </p:nvPr>
        </p:nvSpPr>
        <p:spPr>
          <a:xfrm>
            <a:off x="381000" y="575982"/>
            <a:ext cx="8382000" cy="685800"/>
          </a:xfrm>
        </p:spPr>
        <p:txBody>
          <a:bodyPr/>
          <a:lstStyle/>
          <a:p>
            <a:r>
              <a:rPr lang="en-US" altLang="en-US" sz="4000" dirty="0">
                <a:ea typeface="ＭＳ Ｐゴシック" panose="020B0600070205080204" pitchFamily="34" charset="-128"/>
              </a:rPr>
              <a:t>Understanding Defects:</a:t>
            </a:r>
            <a:br>
              <a:rPr lang="en-US" altLang="en-US" sz="4000" dirty="0">
                <a:ea typeface="ＭＳ Ｐゴシック" panose="020B0600070205080204" pitchFamily="34" charset="-128"/>
              </a:rPr>
            </a:br>
            <a:r>
              <a:rPr lang="en-US" altLang="en-US" sz="4000" dirty="0">
                <a:ea typeface="ＭＳ Ｐゴシック" panose="020B0600070205080204" pitchFamily="34" charset="-128"/>
              </a:rPr>
              <a:t>Microscopic Examination</a:t>
            </a:r>
          </a:p>
        </p:txBody>
      </p:sp>
      <p:sp>
        <p:nvSpPr>
          <p:cNvPr id="60420" name="Rectangle 3">
            <a:extLst>
              <a:ext uri="{FF2B5EF4-FFF2-40B4-BE49-F238E27FC236}">
                <a16:creationId xmlns:a16="http://schemas.microsoft.com/office/drawing/2014/main" id="{0E53CD10-B955-DF4A-BC1C-9DBE25139F7B}"/>
              </a:ext>
            </a:extLst>
          </p:cNvPr>
          <p:cNvSpPr>
            <a:spLocks noGrp="1" noChangeArrowheads="1"/>
          </p:cNvSpPr>
          <p:nvPr>
            <p:ph type="body" idx="1"/>
          </p:nvPr>
        </p:nvSpPr>
        <p:spPr>
          <a:xfrm>
            <a:off x="685800" y="2003051"/>
            <a:ext cx="7772400" cy="4114800"/>
          </a:xfrm>
        </p:spPr>
        <p:txBody>
          <a:bodyPr/>
          <a:lstStyle/>
          <a:p>
            <a:r>
              <a:rPr lang="en-US" altLang="en-US" sz="2800" dirty="0">
                <a:ea typeface="ＭＳ Ｐゴシック" panose="020B0600070205080204" pitchFamily="34" charset="-128"/>
              </a:rPr>
              <a:t>Crystallites (grains) and grain boundaries.  Vary considerably in size. Can be quite large</a:t>
            </a:r>
          </a:p>
          <a:p>
            <a:pPr lvl="1"/>
            <a:r>
              <a:rPr lang="en-US" altLang="en-US" sz="2400" dirty="0">
                <a:ea typeface="ＭＳ Ｐゴシック" panose="020B0600070205080204" pitchFamily="34" charset="-128"/>
              </a:rPr>
              <a:t>ex:  Large single crystal of quartz or diamond or Si</a:t>
            </a:r>
          </a:p>
          <a:p>
            <a:pPr lvl="1"/>
            <a:r>
              <a:rPr lang="en-US" altLang="en-US" sz="2400" dirty="0">
                <a:ea typeface="ＭＳ Ｐゴシック" panose="020B0600070205080204" pitchFamily="34" charset="-128"/>
              </a:rPr>
              <a:t>ex:  Aluminum light post or garbage can - see the individual grains</a:t>
            </a:r>
          </a:p>
          <a:p>
            <a:r>
              <a:rPr lang="en-US" altLang="en-US" sz="2800" dirty="0">
                <a:ea typeface="ＭＳ Ｐゴシック" panose="020B0600070205080204" pitchFamily="34" charset="-128"/>
              </a:rPr>
              <a:t>Crystallites (grains) can be quite small (mm or less) – necessary to observe with a microscope.  </a:t>
            </a:r>
          </a:p>
          <a:p>
            <a:pPr>
              <a:buFontTx/>
              <a:buNone/>
            </a:pPr>
            <a:endParaRPr lang="en-US" altLang="en-US" sz="2400" dirty="0">
              <a:ea typeface="ＭＳ Ｐゴシック" panose="020B0600070205080204"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5">
            <a:extLst>
              <a:ext uri="{FF2B5EF4-FFF2-40B4-BE49-F238E27FC236}">
                <a16:creationId xmlns:a16="http://schemas.microsoft.com/office/drawing/2014/main" id="{6FB79DF0-7D5A-5047-9CF0-291C27A12D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12F5565-E55B-2843-8B9B-D438D91DE0AF}" type="slidenum">
              <a:rPr lang="en-US" altLang="en-US" sz="1200"/>
              <a:pPr/>
              <a:t>5</a:t>
            </a:fld>
            <a:endParaRPr lang="en-US" altLang="en-US" sz="1200"/>
          </a:p>
        </p:txBody>
      </p:sp>
      <p:sp>
        <p:nvSpPr>
          <p:cNvPr id="22532" name="Rectangle 3">
            <a:extLst>
              <a:ext uri="{FF2B5EF4-FFF2-40B4-BE49-F238E27FC236}">
                <a16:creationId xmlns:a16="http://schemas.microsoft.com/office/drawing/2014/main" id="{7692BB4D-23FD-0F41-9457-C9A539765FF9}"/>
              </a:ext>
            </a:extLst>
          </p:cNvPr>
          <p:cNvSpPr>
            <a:spLocks noGrp="1" noChangeArrowheads="1"/>
          </p:cNvSpPr>
          <p:nvPr>
            <p:ph type="body" idx="1"/>
          </p:nvPr>
        </p:nvSpPr>
        <p:spPr>
          <a:xfrm>
            <a:off x="685800" y="1490663"/>
            <a:ext cx="7772400" cy="4910137"/>
          </a:xfrm>
        </p:spPr>
        <p:txBody>
          <a:bodyPr/>
          <a:lstStyle/>
          <a:p>
            <a:r>
              <a:rPr lang="en-US" altLang="en-US" sz="2800">
                <a:solidFill>
                  <a:schemeClr val="accent2"/>
                </a:solidFill>
                <a:ea typeface="ＭＳ Ｐゴシック" panose="020B0600070205080204" pitchFamily="34" charset="-128"/>
              </a:rPr>
              <a:t>Solidification</a:t>
            </a:r>
            <a:r>
              <a:rPr lang="en-US" altLang="en-US" sz="2400">
                <a:ea typeface="ＭＳ Ｐゴシック" panose="020B0600070205080204" pitchFamily="34" charset="-128"/>
              </a:rPr>
              <a:t>- result of casting of molten material</a:t>
            </a:r>
          </a:p>
          <a:p>
            <a:pPr lvl="1"/>
            <a:r>
              <a:rPr lang="en-US" altLang="en-US" sz="2000">
                <a:ea typeface="ＭＳ Ｐゴシック" panose="020B0600070205080204" pitchFamily="34" charset="-128"/>
              </a:rPr>
              <a:t>2 steps</a:t>
            </a:r>
          </a:p>
          <a:p>
            <a:pPr lvl="2"/>
            <a:r>
              <a:rPr lang="en-US" altLang="en-US" sz="1800">
                <a:ea typeface="ＭＳ Ｐゴシック" panose="020B0600070205080204" pitchFamily="34" charset="-128"/>
              </a:rPr>
              <a:t>Nuclei form </a:t>
            </a:r>
          </a:p>
          <a:p>
            <a:pPr lvl="2"/>
            <a:r>
              <a:rPr lang="en-US" altLang="en-US" sz="1800">
                <a:ea typeface="ＭＳ Ｐゴシック" panose="020B0600070205080204" pitchFamily="34" charset="-128"/>
              </a:rPr>
              <a:t>Nuclei grow to form crystals – grain structure</a:t>
            </a:r>
          </a:p>
          <a:p>
            <a:r>
              <a:rPr lang="en-US" altLang="en-US" sz="2400">
                <a:ea typeface="ＭＳ Ｐゴシック" panose="020B0600070205080204" pitchFamily="34" charset="-128"/>
              </a:rPr>
              <a:t>Start with a molten material – all liquid</a:t>
            </a:r>
            <a:endParaRPr lang="en-US" altLang="en-US" sz="2800">
              <a:ea typeface="ＭＳ Ｐゴシック" panose="020B0600070205080204" pitchFamily="34" charset="-128"/>
            </a:endParaRPr>
          </a:p>
        </p:txBody>
      </p:sp>
      <p:sp>
        <p:nvSpPr>
          <p:cNvPr id="22533" name="Rectangle 2">
            <a:extLst>
              <a:ext uri="{FF2B5EF4-FFF2-40B4-BE49-F238E27FC236}">
                <a16:creationId xmlns:a16="http://schemas.microsoft.com/office/drawing/2014/main" id="{FEA2E8F4-388B-AA46-8D8C-0FFCAD1BA462}"/>
              </a:ext>
            </a:extLst>
          </p:cNvPr>
          <p:cNvSpPr>
            <a:spLocks noGrp="1" noChangeArrowheads="1"/>
          </p:cNvSpPr>
          <p:nvPr>
            <p:ph type="title"/>
          </p:nvPr>
        </p:nvSpPr>
        <p:spPr/>
        <p:txBody>
          <a:bodyPr/>
          <a:lstStyle/>
          <a:p>
            <a:r>
              <a:rPr lang="en-US" altLang="en-US">
                <a:ea typeface="ＭＳ Ｐゴシック" panose="020B0600070205080204" pitchFamily="34" charset="-128"/>
              </a:rPr>
              <a:t>Imperfections in Solids</a:t>
            </a:r>
          </a:p>
        </p:txBody>
      </p:sp>
      <p:sp>
        <p:nvSpPr>
          <p:cNvPr id="22535" name="Rectangle 54">
            <a:extLst>
              <a:ext uri="{FF2B5EF4-FFF2-40B4-BE49-F238E27FC236}">
                <a16:creationId xmlns:a16="http://schemas.microsoft.com/office/drawing/2014/main" id="{9EFC7AF1-6556-974E-9E19-7D57B21BB51F}"/>
              </a:ext>
            </a:extLst>
          </p:cNvPr>
          <p:cNvSpPr>
            <a:spLocks noChangeArrowheads="1"/>
          </p:cNvSpPr>
          <p:nvPr/>
        </p:nvSpPr>
        <p:spPr bwMode="auto">
          <a:xfrm>
            <a:off x="693738" y="5653088"/>
            <a:ext cx="7772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buFontTx/>
              <a:buChar char="•"/>
            </a:pPr>
            <a:r>
              <a:rPr lang="en-US" altLang="en-US"/>
              <a:t>Crystals grow until they meet each other</a:t>
            </a:r>
          </a:p>
        </p:txBody>
      </p:sp>
      <p:grpSp>
        <p:nvGrpSpPr>
          <p:cNvPr id="22536" name="Group 59">
            <a:extLst>
              <a:ext uri="{FF2B5EF4-FFF2-40B4-BE49-F238E27FC236}">
                <a16:creationId xmlns:a16="http://schemas.microsoft.com/office/drawing/2014/main" id="{71B725E5-2705-C64A-BCAD-0D5A3A1CCF29}"/>
              </a:ext>
            </a:extLst>
          </p:cNvPr>
          <p:cNvGrpSpPr>
            <a:grpSpLocks/>
          </p:cNvGrpSpPr>
          <p:nvPr/>
        </p:nvGrpSpPr>
        <p:grpSpPr bwMode="auto">
          <a:xfrm>
            <a:off x="838200" y="3605213"/>
            <a:ext cx="7021513" cy="2111375"/>
            <a:chOff x="528" y="2271"/>
            <a:chExt cx="4423" cy="1330"/>
          </a:xfrm>
        </p:grpSpPr>
        <p:sp>
          <p:nvSpPr>
            <p:cNvPr id="22537" name="Line 25">
              <a:extLst>
                <a:ext uri="{FF2B5EF4-FFF2-40B4-BE49-F238E27FC236}">
                  <a16:creationId xmlns:a16="http://schemas.microsoft.com/office/drawing/2014/main" id="{0F2413EE-BA3A-284C-BD42-609779390711}"/>
                </a:ext>
              </a:extLst>
            </p:cNvPr>
            <p:cNvSpPr>
              <a:spLocks noChangeShapeType="1"/>
            </p:cNvSpPr>
            <p:nvPr/>
          </p:nvSpPr>
          <p:spPr bwMode="auto">
            <a:xfrm>
              <a:off x="1776" y="2721"/>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538" name="Group 57">
              <a:extLst>
                <a:ext uri="{FF2B5EF4-FFF2-40B4-BE49-F238E27FC236}">
                  <a16:creationId xmlns:a16="http://schemas.microsoft.com/office/drawing/2014/main" id="{1A9072D5-0B44-8B44-AAE6-2EEB936A72A0}"/>
                </a:ext>
              </a:extLst>
            </p:cNvPr>
            <p:cNvGrpSpPr>
              <a:grpSpLocks/>
            </p:cNvGrpSpPr>
            <p:nvPr/>
          </p:nvGrpSpPr>
          <p:grpSpPr bwMode="auto">
            <a:xfrm>
              <a:off x="3783" y="2271"/>
              <a:ext cx="1168" cy="903"/>
              <a:chOff x="3783" y="2271"/>
              <a:chExt cx="1168" cy="903"/>
            </a:xfrm>
          </p:grpSpPr>
          <p:pic>
            <p:nvPicPr>
              <p:cNvPr id="22560" name="Picture 35">
                <a:extLst>
                  <a:ext uri="{FF2B5EF4-FFF2-40B4-BE49-F238E27FC236}">
                    <a16:creationId xmlns:a16="http://schemas.microsoft.com/office/drawing/2014/main" id="{F88A4FF0-25EE-984F-9011-F2993D041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3" y="2271"/>
                <a:ext cx="1168" cy="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61" name="Rectangle 28">
                <a:extLst>
                  <a:ext uri="{FF2B5EF4-FFF2-40B4-BE49-F238E27FC236}">
                    <a16:creationId xmlns:a16="http://schemas.microsoft.com/office/drawing/2014/main" id="{7E354864-E38B-D04D-A749-6695409B17A0}"/>
                  </a:ext>
                </a:extLst>
              </p:cNvPr>
              <p:cNvSpPr>
                <a:spLocks noChangeArrowheads="1"/>
              </p:cNvSpPr>
              <p:nvPr/>
            </p:nvSpPr>
            <p:spPr bwMode="auto">
              <a:xfrm>
                <a:off x="3792" y="2289"/>
                <a:ext cx="1152" cy="8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22539" name="Line 29">
              <a:extLst>
                <a:ext uri="{FF2B5EF4-FFF2-40B4-BE49-F238E27FC236}">
                  <a16:creationId xmlns:a16="http://schemas.microsoft.com/office/drawing/2014/main" id="{8512CF9C-F4E1-D74A-988E-722685C8BC08}"/>
                </a:ext>
              </a:extLst>
            </p:cNvPr>
            <p:cNvSpPr>
              <a:spLocks noChangeShapeType="1"/>
            </p:cNvSpPr>
            <p:nvPr/>
          </p:nvSpPr>
          <p:spPr bwMode="auto">
            <a:xfrm>
              <a:off x="3408" y="2721"/>
              <a:ext cx="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40" name="Text Box 31">
              <a:extLst>
                <a:ext uri="{FF2B5EF4-FFF2-40B4-BE49-F238E27FC236}">
                  <a16:creationId xmlns:a16="http://schemas.microsoft.com/office/drawing/2014/main" id="{0DC74AD9-8483-4A4F-B54F-6DC7C2F05D34}"/>
                </a:ext>
              </a:extLst>
            </p:cNvPr>
            <p:cNvSpPr txBox="1">
              <a:spLocks noChangeArrowheads="1"/>
            </p:cNvSpPr>
            <p:nvPr/>
          </p:nvSpPr>
          <p:spPr bwMode="auto">
            <a:xfrm>
              <a:off x="846" y="3202"/>
              <a:ext cx="5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nuclei</a:t>
              </a:r>
            </a:p>
          </p:txBody>
        </p:sp>
        <p:sp>
          <p:nvSpPr>
            <p:cNvPr id="22541" name="Text Box 32">
              <a:extLst>
                <a:ext uri="{FF2B5EF4-FFF2-40B4-BE49-F238E27FC236}">
                  <a16:creationId xmlns:a16="http://schemas.microsoft.com/office/drawing/2014/main" id="{96371C13-6A6F-3D49-BE2E-3E494259A7D5}"/>
                </a:ext>
              </a:extLst>
            </p:cNvPr>
            <p:cNvSpPr txBox="1">
              <a:spLocks noChangeArrowheads="1"/>
            </p:cNvSpPr>
            <p:nvPr/>
          </p:nvSpPr>
          <p:spPr bwMode="auto">
            <a:xfrm>
              <a:off x="2061" y="3203"/>
              <a:ext cx="12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crystals growing</a:t>
              </a:r>
            </a:p>
          </p:txBody>
        </p:sp>
        <p:sp>
          <p:nvSpPr>
            <p:cNvPr id="22542" name="Text Box 33">
              <a:extLst>
                <a:ext uri="{FF2B5EF4-FFF2-40B4-BE49-F238E27FC236}">
                  <a16:creationId xmlns:a16="http://schemas.microsoft.com/office/drawing/2014/main" id="{2E8349F7-1247-684B-BF75-68863D57398D}"/>
                </a:ext>
              </a:extLst>
            </p:cNvPr>
            <p:cNvSpPr txBox="1">
              <a:spLocks noChangeArrowheads="1"/>
            </p:cNvSpPr>
            <p:nvPr/>
          </p:nvSpPr>
          <p:spPr bwMode="auto">
            <a:xfrm>
              <a:off x="3786" y="3202"/>
              <a:ext cx="11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grain structure</a:t>
              </a:r>
            </a:p>
          </p:txBody>
        </p:sp>
        <p:sp>
          <p:nvSpPr>
            <p:cNvPr id="22543" name="Text Box 34">
              <a:extLst>
                <a:ext uri="{FF2B5EF4-FFF2-40B4-BE49-F238E27FC236}">
                  <a16:creationId xmlns:a16="http://schemas.microsoft.com/office/drawing/2014/main" id="{C3D2B218-3506-4142-9965-7CEB86FE70B4}"/>
                </a:ext>
              </a:extLst>
            </p:cNvPr>
            <p:cNvSpPr txBox="1">
              <a:spLocks noChangeArrowheads="1"/>
            </p:cNvSpPr>
            <p:nvPr/>
          </p:nvSpPr>
          <p:spPr bwMode="auto">
            <a:xfrm>
              <a:off x="1526" y="3351"/>
              <a:ext cx="4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t>liquid</a:t>
              </a:r>
            </a:p>
          </p:txBody>
        </p:sp>
        <p:sp>
          <p:nvSpPr>
            <p:cNvPr id="22544" name="Line 38">
              <a:extLst>
                <a:ext uri="{FF2B5EF4-FFF2-40B4-BE49-F238E27FC236}">
                  <a16:creationId xmlns:a16="http://schemas.microsoft.com/office/drawing/2014/main" id="{13595241-0F39-D84B-ACBA-0C0A99CA3655}"/>
                </a:ext>
              </a:extLst>
            </p:cNvPr>
            <p:cNvSpPr>
              <a:spLocks noChangeShapeType="1"/>
            </p:cNvSpPr>
            <p:nvPr/>
          </p:nvSpPr>
          <p:spPr bwMode="auto">
            <a:xfrm flipV="1">
              <a:off x="2400" y="2961"/>
              <a:ext cx="96"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45" name="Line 40">
              <a:extLst>
                <a:ext uri="{FF2B5EF4-FFF2-40B4-BE49-F238E27FC236}">
                  <a16:creationId xmlns:a16="http://schemas.microsoft.com/office/drawing/2014/main" id="{714B02BE-A58F-D048-A7E5-67FC3375A13F}"/>
                </a:ext>
              </a:extLst>
            </p:cNvPr>
            <p:cNvSpPr>
              <a:spLocks noChangeShapeType="1"/>
            </p:cNvSpPr>
            <p:nvPr/>
          </p:nvSpPr>
          <p:spPr bwMode="auto">
            <a:xfrm flipV="1">
              <a:off x="1920" y="2913"/>
              <a:ext cx="336" cy="4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546" name="Group 56">
              <a:extLst>
                <a:ext uri="{FF2B5EF4-FFF2-40B4-BE49-F238E27FC236}">
                  <a16:creationId xmlns:a16="http://schemas.microsoft.com/office/drawing/2014/main" id="{8CB53BE7-38A0-7B4C-9237-470BF8F9F87A}"/>
                </a:ext>
              </a:extLst>
            </p:cNvPr>
            <p:cNvGrpSpPr>
              <a:grpSpLocks/>
            </p:cNvGrpSpPr>
            <p:nvPr/>
          </p:nvGrpSpPr>
          <p:grpSpPr bwMode="auto">
            <a:xfrm>
              <a:off x="528" y="2289"/>
              <a:ext cx="1152" cy="864"/>
              <a:chOff x="528" y="2289"/>
              <a:chExt cx="1152" cy="864"/>
            </a:xfrm>
          </p:grpSpPr>
          <p:sp>
            <p:nvSpPr>
              <p:cNvPr id="22558" name="Line 30">
                <a:extLst>
                  <a:ext uri="{FF2B5EF4-FFF2-40B4-BE49-F238E27FC236}">
                    <a16:creationId xmlns:a16="http://schemas.microsoft.com/office/drawing/2014/main" id="{FC92BEE6-41F0-7D47-8FC5-AA07C91E80E5}"/>
                  </a:ext>
                </a:extLst>
              </p:cNvPr>
              <p:cNvSpPr>
                <a:spLocks noChangeShapeType="1"/>
              </p:cNvSpPr>
              <p:nvPr/>
            </p:nvSpPr>
            <p:spPr bwMode="auto">
              <a:xfrm>
                <a:off x="1008" y="2577"/>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22530" name="Object 2">
                <a:extLst>
                  <a:ext uri="{FF2B5EF4-FFF2-40B4-BE49-F238E27FC236}">
                    <a16:creationId xmlns:a16="http://schemas.microsoft.com/office/drawing/2014/main" id="{38BAE2BA-C511-ED4F-825F-E8F84DBBDC5D}"/>
                  </a:ext>
                </a:extLst>
              </p:cNvPr>
              <p:cNvGraphicFramePr>
                <a:graphicFrameLocks noChangeAspect="1"/>
              </p:cNvGraphicFramePr>
              <p:nvPr/>
            </p:nvGraphicFramePr>
            <p:xfrm>
              <a:off x="533" y="2289"/>
              <a:ext cx="1141" cy="864"/>
            </p:xfrm>
            <a:graphic>
              <a:graphicData uri="http://schemas.openxmlformats.org/presentationml/2006/ole">
                <mc:AlternateContent xmlns:mc="http://schemas.openxmlformats.org/markup-compatibility/2006">
                  <mc:Choice xmlns:v="urn:schemas-microsoft-com:vml" Requires="v">
                    <p:oleObj spid="_x0000_s22581" name="Bitmap Image" r:id="rId5" imgW="1079500" imgH="889000" progId="Paint.Picture">
                      <p:embed/>
                    </p:oleObj>
                  </mc:Choice>
                  <mc:Fallback>
                    <p:oleObj name="Bitmap Image" r:id="rId5" imgW="1079500" imgH="889000" progId="Paint.Picture">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 y="2289"/>
                            <a:ext cx="1141" cy="864"/>
                          </a:xfrm>
                          <a:prstGeom prst="rect">
                            <a:avLst/>
                          </a:prstGeom>
                          <a:solidFill>
                            <a:schemeClr val="tx2"/>
                          </a:solidFill>
                          <a:ln>
                            <a:noFill/>
                          </a:ln>
                          <a:effectLst/>
                          <a:extLs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59" name="Rectangle 26">
                <a:extLst>
                  <a:ext uri="{FF2B5EF4-FFF2-40B4-BE49-F238E27FC236}">
                    <a16:creationId xmlns:a16="http://schemas.microsoft.com/office/drawing/2014/main" id="{54B51205-288B-6D4E-82B0-162B1C420C97}"/>
                  </a:ext>
                </a:extLst>
              </p:cNvPr>
              <p:cNvSpPr>
                <a:spLocks noChangeArrowheads="1"/>
              </p:cNvSpPr>
              <p:nvPr/>
            </p:nvSpPr>
            <p:spPr bwMode="auto">
              <a:xfrm>
                <a:off x="528" y="2289"/>
                <a:ext cx="1152" cy="8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nvGrpSpPr>
            <p:cNvPr id="22547" name="Group 55">
              <a:extLst>
                <a:ext uri="{FF2B5EF4-FFF2-40B4-BE49-F238E27FC236}">
                  <a16:creationId xmlns:a16="http://schemas.microsoft.com/office/drawing/2014/main" id="{48E70831-3FF0-AB46-8173-815C982F2931}"/>
                </a:ext>
              </a:extLst>
            </p:cNvPr>
            <p:cNvGrpSpPr>
              <a:grpSpLocks/>
            </p:cNvGrpSpPr>
            <p:nvPr/>
          </p:nvGrpSpPr>
          <p:grpSpPr bwMode="auto">
            <a:xfrm>
              <a:off x="2160" y="2289"/>
              <a:ext cx="1152" cy="864"/>
              <a:chOff x="2160" y="2289"/>
              <a:chExt cx="1152" cy="864"/>
            </a:xfrm>
          </p:grpSpPr>
          <p:sp>
            <p:nvSpPr>
              <p:cNvPr id="22549" name="Rectangle 27">
                <a:extLst>
                  <a:ext uri="{FF2B5EF4-FFF2-40B4-BE49-F238E27FC236}">
                    <a16:creationId xmlns:a16="http://schemas.microsoft.com/office/drawing/2014/main" id="{FB3D30A7-378A-ED4C-82BB-C2D1C81A4232}"/>
                  </a:ext>
                </a:extLst>
              </p:cNvPr>
              <p:cNvSpPr>
                <a:spLocks noChangeArrowheads="1"/>
              </p:cNvSpPr>
              <p:nvPr/>
            </p:nvSpPr>
            <p:spPr bwMode="auto">
              <a:xfrm>
                <a:off x="2160" y="2289"/>
                <a:ext cx="1152" cy="8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50" name="Freeform 46">
                <a:extLst>
                  <a:ext uri="{FF2B5EF4-FFF2-40B4-BE49-F238E27FC236}">
                    <a16:creationId xmlns:a16="http://schemas.microsoft.com/office/drawing/2014/main" id="{0FE2142C-AD89-7140-859C-57DE07A8CEA8}"/>
                  </a:ext>
                </a:extLst>
              </p:cNvPr>
              <p:cNvSpPr>
                <a:spLocks/>
              </p:cNvSpPr>
              <p:nvPr/>
            </p:nvSpPr>
            <p:spPr bwMode="auto">
              <a:xfrm>
                <a:off x="2291" y="2685"/>
                <a:ext cx="89" cy="77"/>
              </a:xfrm>
              <a:custGeom>
                <a:avLst/>
                <a:gdLst>
                  <a:gd name="T0" fmla="*/ 56 w 89"/>
                  <a:gd name="T1" fmla="*/ 16 h 77"/>
                  <a:gd name="T2" fmla="*/ 10 w 89"/>
                  <a:gd name="T3" fmla="*/ 13 h 77"/>
                  <a:gd name="T4" fmla="*/ 0 w 89"/>
                  <a:gd name="T5" fmla="*/ 29 h 77"/>
                  <a:gd name="T6" fmla="*/ 34 w 89"/>
                  <a:gd name="T7" fmla="*/ 77 h 77"/>
                  <a:gd name="T8" fmla="*/ 77 w 89"/>
                  <a:gd name="T9" fmla="*/ 61 h 77"/>
                  <a:gd name="T10" fmla="*/ 37 w 89"/>
                  <a:gd name="T11" fmla="*/ 8 h 77"/>
                  <a:gd name="T12" fmla="*/ 0 60000 65536"/>
                  <a:gd name="T13" fmla="*/ 0 60000 65536"/>
                  <a:gd name="T14" fmla="*/ 0 60000 65536"/>
                  <a:gd name="T15" fmla="*/ 0 60000 65536"/>
                  <a:gd name="T16" fmla="*/ 0 60000 65536"/>
                  <a:gd name="T17" fmla="*/ 0 60000 65536"/>
                  <a:gd name="T18" fmla="*/ 0 w 89"/>
                  <a:gd name="T19" fmla="*/ 0 h 77"/>
                  <a:gd name="T20" fmla="*/ 89 w 89"/>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89" h="77">
                    <a:moveTo>
                      <a:pt x="56" y="16"/>
                    </a:moveTo>
                    <a:cubicBezTo>
                      <a:pt x="42" y="2"/>
                      <a:pt x="43" y="0"/>
                      <a:pt x="10" y="13"/>
                    </a:cubicBezTo>
                    <a:cubicBezTo>
                      <a:pt x="4" y="15"/>
                      <a:pt x="0" y="29"/>
                      <a:pt x="0" y="29"/>
                    </a:cubicBezTo>
                    <a:cubicBezTo>
                      <a:pt x="5" y="59"/>
                      <a:pt x="5" y="68"/>
                      <a:pt x="34" y="77"/>
                    </a:cubicBezTo>
                    <a:cubicBezTo>
                      <a:pt x="55" y="72"/>
                      <a:pt x="63" y="74"/>
                      <a:pt x="77" y="61"/>
                    </a:cubicBezTo>
                    <a:cubicBezTo>
                      <a:pt x="89" y="27"/>
                      <a:pt x="66" y="8"/>
                      <a:pt x="37" y="8"/>
                    </a:cubicBezTo>
                  </a:path>
                </a:pathLst>
              </a:custGeom>
              <a:solidFill>
                <a:srgbClr val="6D6DFF"/>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51" name="Freeform 47">
                <a:extLst>
                  <a:ext uri="{FF2B5EF4-FFF2-40B4-BE49-F238E27FC236}">
                    <a16:creationId xmlns:a16="http://schemas.microsoft.com/office/drawing/2014/main" id="{260A1339-F271-894E-848B-B7E4CFB38F62}"/>
                  </a:ext>
                </a:extLst>
              </p:cNvPr>
              <p:cNvSpPr>
                <a:spLocks/>
              </p:cNvSpPr>
              <p:nvPr/>
            </p:nvSpPr>
            <p:spPr bwMode="auto">
              <a:xfrm>
                <a:off x="2600" y="2421"/>
                <a:ext cx="73" cy="107"/>
              </a:xfrm>
              <a:custGeom>
                <a:avLst/>
                <a:gdLst>
                  <a:gd name="T0" fmla="*/ 59 w 73"/>
                  <a:gd name="T1" fmla="*/ 102 h 107"/>
                  <a:gd name="T2" fmla="*/ 24 w 73"/>
                  <a:gd name="T3" fmla="*/ 78 h 107"/>
                  <a:gd name="T4" fmla="*/ 0 w 73"/>
                  <a:gd name="T5" fmla="*/ 35 h 107"/>
                  <a:gd name="T6" fmla="*/ 56 w 73"/>
                  <a:gd name="T7" fmla="*/ 16 h 107"/>
                  <a:gd name="T8" fmla="*/ 72 w 73"/>
                  <a:gd name="T9" fmla="*/ 59 h 107"/>
                  <a:gd name="T10" fmla="*/ 69 w 73"/>
                  <a:gd name="T11" fmla="*/ 94 h 107"/>
                  <a:gd name="T12" fmla="*/ 59 w 73"/>
                  <a:gd name="T13" fmla="*/ 102 h 107"/>
                  <a:gd name="T14" fmla="*/ 0 60000 65536"/>
                  <a:gd name="T15" fmla="*/ 0 60000 65536"/>
                  <a:gd name="T16" fmla="*/ 0 60000 65536"/>
                  <a:gd name="T17" fmla="*/ 0 60000 65536"/>
                  <a:gd name="T18" fmla="*/ 0 60000 65536"/>
                  <a:gd name="T19" fmla="*/ 0 60000 65536"/>
                  <a:gd name="T20" fmla="*/ 0 60000 65536"/>
                  <a:gd name="T21" fmla="*/ 0 w 73"/>
                  <a:gd name="T22" fmla="*/ 0 h 107"/>
                  <a:gd name="T23" fmla="*/ 73 w 73"/>
                  <a:gd name="T24" fmla="*/ 107 h 1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107">
                    <a:moveTo>
                      <a:pt x="59" y="102"/>
                    </a:moveTo>
                    <a:cubicBezTo>
                      <a:pt x="40" y="95"/>
                      <a:pt x="39" y="87"/>
                      <a:pt x="24" y="78"/>
                    </a:cubicBezTo>
                    <a:cubicBezTo>
                      <a:pt x="19" y="60"/>
                      <a:pt x="15" y="44"/>
                      <a:pt x="0" y="35"/>
                    </a:cubicBezTo>
                    <a:cubicBezTo>
                      <a:pt x="5" y="0"/>
                      <a:pt x="15" y="14"/>
                      <a:pt x="56" y="16"/>
                    </a:cubicBezTo>
                    <a:cubicBezTo>
                      <a:pt x="65" y="27"/>
                      <a:pt x="66" y="45"/>
                      <a:pt x="72" y="59"/>
                    </a:cubicBezTo>
                    <a:cubicBezTo>
                      <a:pt x="71" y="70"/>
                      <a:pt x="73" y="83"/>
                      <a:pt x="69" y="94"/>
                    </a:cubicBezTo>
                    <a:cubicBezTo>
                      <a:pt x="66" y="100"/>
                      <a:pt x="41" y="107"/>
                      <a:pt x="59" y="102"/>
                    </a:cubicBezTo>
                    <a:close/>
                  </a:path>
                </a:pathLst>
              </a:custGeom>
              <a:solidFill>
                <a:srgbClr val="6D6DFF"/>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52" name="Freeform 48">
                <a:extLst>
                  <a:ext uri="{FF2B5EF4-FFF2-40B4-BE49-F238E27FC236}">
                    <a16:creationId xmlns:a16="http://schemas.microsoft.com/office/drawing/2014/main" id="{DA0963E0-A4C8-644A-8537-159D846614AD}"/>
                  </a:ext>
                </a:extLst>
              </p:cNvPr>
              <p:cNvSpPr>
                <a:spLocks/>
              </p:cNvSpPr>
              <p:nvPr/>
            </p:nvSpPr>
            <p:spPr bwMode="auto">
              <a:xfrm>
                <a:off x="3006" y="2398"/>
                <a:ext cx="128" cy="76"/>
              </a:xfrm>
              <a:custGeom>
                <a:avLst/>
                <a:gdLst>
                  <a:gd name="T0" fmla="*/ 128 w 128"/>
                  <a:gd name="T1" fmla="*/ 4 h 76"/>
                  <a:gd name="T2" fmla="*/ 96 w 128"/>
                  <a:gd name="T3" fmla="*/ 54 h 76"/>
                  <a:gd name="T4" fmla="*/ 67 w 128"/>
                  <a:gd name="T5" fmla="*/ 76 h 76"/>
                  <a:gd name="T6" fmla="*/ 16 w 128"/>
                  <a:gd name="T7" fmla="*/ 68 h 76"/>
                  <a:gd name="T8" fmla="*/ 11 w 128"/>
                  <a:gd name="T9" fmla="*/ 33 h 76"/>
                  <a:gd name="T10" fmla="*/ 75 w 128"/>
                  <a:gd name="T11" fmla="*/ 1 h 76"/>
                  <a:gd name="T12" fmla="*/ 120 w 128"/>
                  <a:gd name="T13" fmla="*/ 4 h 76"/>
                  <a:gd name="T14" fmla="*/ 125 w 128"/>
                  <a:gd name="T15" fmla="*/ 12 h 76"/>
                  <a:gd name="T16" fmla="*/ 128 w 128"/>
                  <a:gd name="T17" fmla="*/ 4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
                  <a:gd name="T28" fmla="*/ 0 h 76"/>
                  <a:gd name="T29" fmla="*/ 128 w 128"/>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 h="76">
                    <a:moveTo>
                      <a:pt x="128" y="4"/>
                    </a:moveTo>
                    <a:cubicBezTo>
                      <a:pt x="119" y="26"/>
                      <a:pt x="122" y="47"/>
                      <a:pt x="96" y="54"/>
                    </a:cubicBezTo>
                    <a:cubicBezTo>
                      <a:pt x="88" y="65"/>
                      <a:pt x="79" y="72"/>
                      <a:pt x="67" y="76"/>
                    </a:cubicBezTo>
                    <a:cubicBezTo>
                      <a:pt x="47" y="74"/>
                      <a:pt x="33" y="71"/>
                      <a:pt x="16" y="68"/>
                    </a:cubicBezTo>
                    <a:cubicBezTo>
                      <a:pt x="2" y="62"/>
                      <a:pt x="0" y="43"/>
                      <a:pt x="11" y="33"/>
                    </a:cubicBezTo>
                    <a:cubicBezTo>
                      <a:pt x="20" y="23"/>
                      <a:pt x="61" y="6"/>
                      <a:pt x="75" y="1"/>
                    </a:cubicBezTo>
                    <a:cubicBezTo>
                      <a:pt x="90" y="2"/>
                      <a:pt x="105" y="0"/>
                      <a:pt x="120" y="4"/>
                    </a:cubicBezTo>
                    <a:cubicBezTo>
                      <a:pt x="123" y="4"/>
                      <a:pt x="121" y="12"/>
                      <a:pt x="125" y="12"/>
                    </a:cubicBezTo>
                    <a:cubicBezTo>
                      <a:pt x="127" y="12"/>
                      <a:pt x="127" y="6"/>
                      <a:pt x="128" y="4"/>
                    </a:cubicBezTo>
                    <a:close/>
                  </a:path>
                </a:pathLst>
              </a:custGeom>
              <a:solidFill>
                <a:srgbClr val="6D6DFF"/>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53" name="Freeform 49">
                <a:extLst>
                  <a:ext uri="{FF2B5EF4-FFF2-40B4-BE49-F238E27FC236}">
                    <a16:creationId xmlns:a16="http://schemas.microsoft.com/office/drawing/2014/main" id="{64651098-FB0B-A449-9663-04E9FB773BC9}"/>
                  </a:ext>
                </a:extLst>
              </p:cNvPr>
              <p:cNvSpPr>
                <a:spLocks/>
              </p:cNvSpPr>
              <p:nvPr/>
            </p:nvSpPr>
            <p:spPr bwMode="auto">
              <a:xfrm>
                <a:off x="3144" y="2703"/>
                <a:ext cx="67" cy="141"/>
              </a:xfrm>
              <a:custGeom>
                <a:avLst/>
                <a:gdLst>
                  <a:gd name="T0" fmla="*/ 16 w 67"/>
                  <a:gd name="T1" fmla="*/ 2 h 141"/>
                  <a:gd name="T2" fmla="*/ 32 w 67"/>
                  <a:gd name="T3" fmla="*/ 10 h 141"/>
                  <a:gd name="T4" fmla="*/ 43 w 67"/>
                  <a:gd name="T5" fmla="*/ 21 h 141"/>
                  <a:gd name="T6" fmla="*/ 51 w 67"/>
                  <a:gd name="T7" fmla="*/ 45 h 141"/>
                  <a:gd name="T8" fmla="*/ 29 w 67"/>
                  <a:gd name="T9" fmla="*/ 141 h 141"/>
                  <a:gd name="T10" fmla="*/ 0 w 67"/>
                  <a:gd name="T11" fmla="*/ 117 h 141"/>
                  <a:gd name="T12" fmla="*/ 16 w 67"/>
                  <a:gd name="T13" fmla="*/ 2 h 141"/>
                  <a:gd name="T14" fmla="*/ 0 60000 65536"/>
                  <a:gd name="T15" fmla="*/ 0 60000 65536"/>
                  <a:gd name="T16" fmla="*/ 0 60000 65536"/>
                  <a:gd name="T17" fmla="*/ 0 60000 65536"/>
                  <a:gd name="T18" fmla="*/ 0 60000 65536"/>
                  <a:gd name="T19" fmla="*/ 0 60000 65536"/>
                  <a:gd name="T20" fmla="*/ 0 60000 65536"/>
                  <a:gd name="T21" fmla="*/ 0 w 67"/>
                  <a:gd name="T22" fmla="*/ 0 h 141"/>
                  <a:gd name="T23" fmla="*/ 67 w 67"/>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141">
                    <a:moveTo>
                      <a:pt x="16" y="2"/>
                    </a:moveTo>
                    <a:cubicBezTo>
                      <a:pt x="27" y="16"/>
                      <a:pt x="12" y="0"/>
                      <a:pt x="32" y="10"/>
                    </a:cubicBezTo>
                    <a:cubicBezTo>
                      <a:pt x="36" y="12"/>
                      <a:pt x="39" y="17"/>
                      <a:pt x="43" y="21"/>
                    </a:cubicBezTo>
                    <a:cubicBezTo>
                      <a:pt x="45" y="29"/>
                      <a:pt x="51" y="45"/>
                      <a:pt x="51" y="45"/>
                    </a:cubicBezTo>
                    <a:cubicBezTo>
                      <a:pt x="49" y="86"/>
                      <a:pt x="67" y="126"/>
                      <a:pt x="29" y="141"/>
                    </a:cubicBezTo>
                    <a:cubicBezTo>
                      <a:pt x="5" y="137"/>
                      <a:pt x="7" y="136"/>
                      <a:pt x="0" y="117"/>
                    </a:cubicBezTo>
                    <a:cubicBezTo>
                      <a:pt x="2" y="87"/>
                      <a:pt x="16" y="28"/>
                      <a:pt x="16" y="2"/>
                    </a:cubicBezTo>
                    <a:close/>
                  </a:path>
                </a:pathLst>
              </a:custGeom>
              <a:solidFill>
                <a:srgbClr val="6D6DFF"/>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54" name="Freeform 50">
                <a:extLst>
                  <a:ext uri="{FF2B5EF4-FFF2-40B4-BE49-F238E27FC236}">
                    <a16:creationId xmlns:a16="http://schemas.microsoft.com/office/drawing/2014/main" id="{120F7988-7F9E-7040-A58D-E89DD634E5F4}"/>
                  </a:ext>
                </a:extLst>
              </p:cNvPr>
              <p:cNvSpPr>
                <a:spLocks/>
              </p:cNvSpPr>
              <p:nvPr/>
            </p:nvSpPr>
            <p:spPr bwMode="auto">
              <a:xfrm>
                <a:off x="2959" y="2949"/>
                <a:ext cx="108" cy="120"/>
              </a:xfrm>
              <a:custGeom>
                <a:avLst/>
                <a:gdLst>
                  <a:gd name="T0" fmla="*/ 86 w 108"/>
                  <a:gd name="T1" fmla="*/ 27 h 120"/>
                  <a:gd name="T2" fmla="*/ 102 w 108"/>
                  <a:gd name="T3" fmla="*/ 94 h 120"/>
                  <a:gd name="T4" fmla="*/ 94 w 108"/>
                  <a:gd name="T5" fmla="*/ 120 h 120"/>
                  <a:gd name="T6" fmla="*/ 38 w 108"/>
                  <a:gd name="T7" fmla="*/ 86 h 120"/>
                  <a:gd name="T8" fmla="*/ 14 w 108"/>
                  <a:gd name="T9" fmla="*/ 62 h 120"/>
                  <a:gd name="T10" fmla="*/ 30 w 108"/>
                  <a:gd name="T11" fmla="*/ 0 h 120"/>
                  <a:gd name="T12" fmla="*/ 92 w 108"/>
                  <a:gd name="T13" fmla="*/ 46 h 120"/>
                  <a:gd name="T14" fmla="*/ 0 60000 65536"/>
                  <a:gd name="T15" fmla="*/ 0 60000 65536"/>
                  <a:gd name="T16" fmla="*/ 0 60000 65536"/>
                  <a:gd name="T17" fmla="*/ 0 60000 65536"/>
                  <a:gd name="T18" fmla="*/ 0 60000 65536"/>
                  <a:gd name="T19" fmla="*/ 0 60000 65536"/>
                  <a:gd name="T20" fmla="*/ 0 60000 65536"/>
                  <a:gd name="T21" fmla="*/ 0 w 108"/>
                  <a:gd name="T22" fmla="*/ 0 h 120"/>
                  <a:gd name="T23" fmla="*/ 108 w 108"/>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 h="120">
                    <a:moveTo>
                      <a:pt x="86" y="27"/>
                    </a:moveTo>
                    <a:cubicBezTo>
                      <a:pt x="91" y="50"/>
                      <a:pt x="89" y="73"/>
                      <a:pt x="102" y="94"/>
                    </a:cubicBezTo>
                    <a:cubicBezTo>
                      <a:pt x="105" y="105"/>
                      <a:pt x="108" y="116"/>
                      <a:pt x="94" y="120"/>
                    </a:cubicBezTo>
                    <a:cubicBezTo>
                      <a:pt x="63" y="116"/>
                      <a:pt x="57" y="90"/>
                      <a:pt x="38" y="86"/>
                    </a:cubicBezTo>
                    <a:cubicBezTo>
                      <a:pt x="31" y="77"/>
                      <a:pt x="22" y="68"/>
                      <a:pt x="14" y="62"/>
                    </a:cubicBezTo>
                    <a:cubicBezTo>
                      <a:pt x="7" y="37"/>
                      <a:pt x="0" y="6"/>
                      <a:pt x="30" y="0"/>
                    </a:cubicBezTo>
                    <a:cubicBezTo>
                      <a:pt x="68" y="3"/>
                      <a:pt x="92" y="4"/>
                      <a:pt x="92" y="46"/>
                    </a:cubicBezTo>
                  </a:path>
                </a:pathLst>
              </a:custGeom>
              <a:solidFill>
                <a:srgbClr val="6D6DFF"/>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55" name="Freeform 51">
                <a:extLst>
                  <a:ext uri="{FF2B5EF4-FFF2-40B4-BE49-F238E27FC236}">
                    <a16:creationId xmlns:a16="http://schemas.microsoft.com/office/drawing/2014/main" id="{0F2F59F4-EDEB-CB46-9F19-978BCC069E68}"/>
                  </a:ext>
                </a:extLst>
              </p:cNvPr>
              <p:cNvSpPr>
                <a:spLocks/>
              </p:cNvSpPr>
              <p:nvPr/>
            </p:nvSpPr>
            <p:spPr bwMode="auto">
              <a:xfrm>
                <a:off x="2779" y="2709"/>
                <a:ext cx="133" cy="88"/>
              </a:xfrm>
              <a:custGeom>
                <a:avLst/>
                <a:gdLst>
                  <a:gd name="T0" fmla="*/ 77 w 133"/>
                  <a:gd name="T1" fmla="*/ 88 h 88"/>
                  <a:gd name="T2" fmla="*/ 32 w 133"/>
                  <a:gd name="T3" fmla="*/ 78 h 88"/>
                  <a:gd name="T4" fmla="*/ 10 w 133"/>
                  <a:gd name="T5" fmla="*/ 62 h 88"/>
                  <a:gd name="T6" fmla="*/ 0 w 133"/>
                  <a:gd name="T7" fmla="*/ 30 h 88"/>
                  <a:gd name="T8" fmla="*/ 104 w 133"/>
                  <a:gd name="T9" fmla="*/ 24 h 88"/>
                  <a:gd name="T10" fmla="*/ 133 w 133"/>
                  <a:gd name="T11" fmla="*/ 54 h 88"/>
                  <a:gd name="T12" fmla="*/ 128 w 133"/>
                  <a:gd name="T13" fmla="*/ 78 h 88"/>
                  <a:gd name="T14" fmla="*/ 104 w 133"/>
                  <a:gd name="T15" fmla="*/ 86 h 88"/>
                  <a:gd name="T16" fmla="*/ 56 w 133"/>
                  <a:gd name="T17" fmla="*/ 8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
                  <a:gd name="T28" fmla="*/ 0 h 88"/>
                  <a:gd name="T29" fmla="*/ 133 w 133"/>
                  <a:gd name="T30" fmla="*/ 88 h 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 h="88">
                    <a:moveTo>
                      <a:pt x="77" y="88"/>
                    </a:moveTo>
                    <a:cubicBezTo>
                      <a:pt x="60" y="86"/>
                      <a:pt x="47" y="81"/>
                      <a:pt x="32" y="78"/>
                    </a:cubicBezTo>
                    <a:cubicBezTo>
                      <a:pt x="25" y="71"/>
                      <a:pt x="17" y="68"/>
                      <a:pt x="10" y="62"/>
                    </a:cubicBezTo>
                    <a:cubicBezTo>
                      <a:pt x="7" y="51"/>
                      <a:pt x="2" y="40"/>
                      <a:pt x="0" y="30"/>
                    </a:cubicBezTo>
                    <a:cubicBezTo>
                      <a:pt x="5" y="0"/>
                      <a:pt x="92" y="23"/>
                      <a:pt x="104" y="24"/>
                    </a:cubicBezTo>
                    <a:cubicBezTo>
                      <a:pt x="131" y="28"/>
                      <a:pt x="129" y="23"/>
                      <a:pt x="133" y="54"/>
                    </a:cubicBezTo>
                    <a:cubicBezTo>
                      <a:pt x="131" y="62"/>
                      <a:pt x="133" y="72"/>
                      <a:pt x="128" y="78"/>
                    </a:cubicBezTo>
                    <a:cubicBezTo>
                      <a:pt x="122" y="83"/>
                      <a:pt x="104" y="86"/>
                      <a:pt x="104" y="86"/>
                    </a:cubicBezTo>
                    <a:cubicBezTo>
                      <a:pt x="88" y="84"/>
                      <a:pt x="56" y="80"/>
                      <a:pt x="56" y="80"/>
                    </a:cubicBezTo>
                  </a:path>
                </a:pathLst>
              </a:custGeom>
              <a:solidFill>
                <a:srgbClr val="6D6DFF"/>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56" name="Freeform 52">
                <a:extLst>
                  <a:ext uri="{FF2B5EF4-FFF2-40B4-BE49-F238E27FC236}">
                    <a16:creationId xmlns:a16="http://schemas.microsoft.com/office/drawing/2014/main" id="{3989FF47-9F15-6F44-8CB8-AE52307AC4D5}"/>
                  </a:ext>
                </a:extLst>
              </p:cNvPr>
              <p:cNvSpPr>
                <a:spLocks/>
              </p:cNvSpPr>
              <p:nvPr/>
            </p:nvSpPr>
            <p:spPr bwMode="auto">
              <a:xfrm>
                <a:off x="2458" y="2901"/>
                <a:ext cx="105" cy="86"/>
              </a:xfrm>
              <a:custGeom>
                <a:avLst/>
                <a:gdLst>
                  <a:gd name="T0" fmla="*/ 81 w 105"/>
                  <a:gd name="T1" fmla="*/ 16 h 86"/>
                  <a:gd name="T2" fmla="*/ 22 w 105"/>
                  <a:gd name="T3" fmla="*/ 14 h 86"/>
                  <a:gd name="T4" fmla="*/ 6 w 105"/>
                  <a:gd name="T5" fmla="*/ 24 h 86"/>
                  <a:gd name="T6" fmla="*/ 25 w 105"/>
                  <a:gd name="T7" fmla="*/ 78 h 86"/>
                  <a:gd name="T8" fmla="*/ 49 w 105"/>
                  <a:gd name="T9" fmla="*/ 86 h 86"/>
                  <a:gd name="T10" fmla="*/ 89 w 105"/>
                  <a:gd name="T11" fmla="*/ 83 h 86"/>
                  <a:gd name="T12" fmla="*/ 105 w 105"/>
                  <a:gd name="T13" fmla="*/ 62 h 86"/>
                  <a:gd name="T14" fmla="*/ 81 w 105"/>
                  <a:gd name="T15" fmla="*/ 22 h 86"/>
                  <a:gd name="T16" fmla="*/ 57 w 105"/>
                  <a:gd name="T17" fmla="*/ 11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5"/>
                  <a:gd name="T28" fmla="*/ 0 h 86"/>
                  <a:gd name="T29" fmla="*/ 105 w 105"/>
                  <a:gd name="T30" fmla="*/ 86 h 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5" h="86">
                    <a:moveTo>
                      <a:pt x="81" y="16"/>
                    </a:moveTo>
                    <a:cubicBezTo>
                      <a:pt x="62" y="0"/>
                      <a:pt x="70" y="4"/>
                      <a:pt x="22" y="14"/>
                    </a:cubicBezTo>
                    <a:cubicBezTo>
                      <a:pt x="15" y="15"/>
                      <a:pt x="6" y="24"/>
                      <a:pt x="6" y="24"/>
                    </a:cubicBezTo>
                    <a:cubicBezTo>
                      <a:pt x="0" y="38"/>
                      <a:pt x="10" y="69"/>
                      <a:pt x="25" y="78"/>
                    </a:cubicBezTo>
                    <a:cubicBezTo>
                      <a:pt x="32" y="82"/>
                      <a:pt x="49" y="86"/>
                      <a:pt x="49" y="86"/>
                    </a:cubicBezTo>
                    <a:cubicBezTo>
                      <a:pt x="62" y="85"/>
                      <a:pt x="75" y="85"/>
                      <a:pt x="89" y="83"/>
                    </a:cubicBezTo>
                    <a:cubicBezTo>
                      <a:pt x="97" y="81"/>
                      <a:pt x="105" y="62"/>
                      <a:pt x="105" y="62"/>
                    </a:cubicBezTo>
                    <a:cubicBezTo>
                      <a:pt x="101" y="46"/>
                      <a:pt x="98" y="26"/>
                      <a:pt x="81" y="22"/>
                    </a:cubicBezTo>
                    <a:cubicBezTo>
                      <a:pt x="75" y="16"/>
                      <a:pt x="65" y="11"/>
                      <a:pt x="57" y="11"/>
                    </a:cubicBezTo>
                  </a:path>
                </a:pathLst>
              </a:custGeom>
              <a:solidFill>
                <a:srgbClr val="6D6DFF"/>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2557" name="Freeform 53">
                <a:extLst>
                  <a:ext uri="{FF2B5EF4-FFF2-40B4-BE49-F238E27FC236}">
                    <a16:creationId xmlns:a16="http://schemas.microsoft.com/office/drawing/2014/main" id="{8A16D405-86C1-CF4B-B954-CBE6DF243992}"/>
                  </a:ext>
                </a:extLst>
              </p:cNvPr>
              <p:cNvSpPr>
                <a:spLocks/>
              </p:cNvSpPr>
              <p:nvPr/>
            </p:nvSpPr>
            <p:spPr bwMode="auto">
              <a:xfrm>
                <a:off x="2246" y="2388"/>
                <a:ext cx="78" cy="79"/>
              </a:xfrm>
              <a:custGeom>
                <a:avLst/>
                <a:gdLst>
                  <a:gd name="T0" fmla="*/ 78 w 78"/>
                  <a:gd name="T1" fmla="*/ 12 h 79"/>
                  <a:gd name="T2" fmla="*/ 16 w 78"/>
                  <a:gd name="T3" fmla="*/ 9 h 79"/>
                  <a:gd name="T4" fmla="*/ 6 w 78"/>
                  <a:gd name="T5" fmla="*/ 22 h 79"/>
                  <a:gd name="T6" fmla="*/ 0 w 78"/>
                  <a:gd name="T7" fmla="*/ 38 h 79"/>
                  <a:gd name="T8" fmla="*/ 24 w 78"/>
                  <a:gd name="T9" fmla="*/ 70 h 79"/>
                  <a:gd name="T10" fmla="*/ 56 w 78"/>
                  <a:gd name="T11" fmla="*/ 76 h 79"/>
                  <a:gd name="T12" fmla="*/ 78 w 78"/>
                  <a:gd name="T13" fmla="*/ 52 h 79"/>
                  <a:gd name="T14" fmla="*/ 78 w 78"/>
                  <a:gd name="T15" fmla="*/ 12 h 79"/>
                  <a:gd name="T16" fmla="*/ 0 60000 65536"/>
                  <a:gd name="T17" fmla="*/ 0 60000 65536"/>
                  <a:gd name="T18" fmla="*/ 0 60000 65536"/>
                  <a:gd name="T19" fmla="*/ 0 60000 65536"/>
                  <a:gd name="T20" fmla="*/ 0 60000 65536"/>
                  <a:gd name="T21" fmla="*/ 0 60000 65536"/>
                  <a:gd name="T22" fmla="*/ 0 60000 65536"/>
                  <a:gd name="T23" fmla="*/ 0 60000 65536"/>
                  <a:gd name="T24" fmla="*/ 0 w 78"/>
                  <a:gd name="T25" fmla="*/ 0 h 79"/>
                  <a:gd name="T26" fmla="*/ 78 w 78"/>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 h="79">
                    <a:moveTo>
                      <a:pt x="78" y="12"/>
                    </a:moveTo>
                    <a:cubicBezTo>
                      <a:pt x="47" y="0"/>
                      <a:pt x="67" y="5"/>
                      <a:pt x="16" y="9"/>
                    </a:cubicBezTo>
                    <a:cubicBezTo>
                      <a:pt x="4" y="16"/>
                      <a:pt x="9" y="10"/>
                      <a:pt x="6" y="22"/>
                    </a:cubicBezTo>
                    <a:cubicBezTo>
                      <a:pt x="4" y="27"/>
                      <a:pt x="0" y="38"/>
                      <a:pt x="0" y="38"/>
                    </a:cubicBezTo>
                    <a:cubicBezTo>
                      <a:pt x="3" y="59"/>
                      <a:pt x="3" y="64"/>
                      <a:pt x="24" y="70"/>
                    </a:cubicBezTo>
                    <a:cubicBezTo>
                      <a:pt x="33" y="79"/>
                      <a:pt x="42" y="78"/>
                      <a:pt x="56" y="76"/>
                    </a:cubicBezTo>
                    <a:cubicBezTo>
                      <a:pt x="70" y="70"/>
                      <a:pt x="69" y="63"/>
                      <a:pt x="78" y="52"/>
                    </a:cubicBezTo>
                    <a:cubicBezTo>
                      <a:pt x="74" y="12"/>
                      <a:pt x="64" y="21"/>
                      <a:pt x="78" y="12"/>
                    </a:cubicBezTo>
                    <a:close/>
                  </a:path>
                </a:pathLst>
              </a:custGeom>
              <a:solidFill>
                <a:srgbClr val="6D6DFF"/>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22548" name="Line 39">
              <a:extLst>
                <a:ext uri="{FF2B5EF4-FFF2-40B4-BE49-F238E27FC236}">
                  <a16:creationId xmlns:a16="http://schemas.microsoft.com/office/drawing/2014/main" id="{24455BE7-8955-4240-BB1B-83F541F2E522}"/>
                </a:ext>
              </a:extLst>
            </p:cNvPr>
            <p:cNvSpPr>
              <a:spLocks noChangeShapeType="1"/>
            </p:cNvSpPr>
            <p:nvPr/>
          </p:nvSpPr>
          <p:spPr bwMode="auto">
            <a:xfrm flipH="1" flipV="1">
              <a:off x="1344" y="3057"/>
              <a:ext cx="24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3">
            <a:extLst>
              <a:ext uri="{FF2B5EF4-FFF2-40B4-BE49-F238E27FC236}">
                <a16:creationId xmlns:a16="http://schemas.microsoft.com/office/drawing/2014/main" id="{FB33A3C8-2F20-8944-A211-876750439E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4E3FD58-D391-5845-8062-505F1BA2C7CB}" type="slidenum">
              <a:rPr lang="en-US" altLang="en-US" sz="1200"/>
              <a:pPr/>
              <a:t>50</a:t>
            </a:fld>
            <a:endParaRPr lang="en-US" altLang="en-US" sz="1200"/>
          </a:p>
        </p:txBody>
      </p:sp>
      <p:sp>
        <p:nvSpPr>
          <p:cNvPr id="62468" name="Rectangle 3">
            <a:extLst>
              <a:ext uri="{FF2B5EF4-FFF2-40B4-BE49-F238E27FC236}">
                <a16:creationId xmlns:a16="http://schemas.microsoft.com/office/drawing/2014/main" id="{A4C424F1-4394-7049-8716-2F6D63B98115}"/>
              </a:ext>
            </a:extLst>
          </p:cNvPr>
          <p:cNvSpPr>
            <a:spLocks noChangeArrowheads="1"/>
          </p:cNvSpPr>
          <p:nvPr/>
        </p:nvSpPr>
        <p:spPr bwMode="auto">
          <a:xfrm>
            <a:off x="533400" y="1066800"/>
            <a:ext cx="80772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Useful up to 2000X magnification (~1 </a:t>
            </a:r>
            <a:r>
              <a:rPr lang="en-US" altLang="en-US">
                <a:latin typeface="Symbol" pitchFamily="2" charset="2"/>
              </a:rPr>
              <a:t>m</a:t>
            </a:r>
            <a:r>
              <a:rPr lang="en-US" altLang="en-US"/>
              <a:t>m).</a:t>
            </a:r>
          </a:p>
          <a:p>
            <a:r>
              <a:rPr lang="en-US" altLang="en-US"/>
              <a:t>•  Polishing removes surface features (e.g., scratches)</a:t>
            </a:r>
          </a:p>
          <a:p>
            <a:r>
              <a:rPr lang="en-US" altLang="en-US"/>
              <a:t>•  Etching changes reflectance, depending on crystal</a:t>
            </a:r>
          </a:p>
          <a:p>
            <a:r>
              <a:rPr lang="en-US" altLang="en-US"/>
              <a:t>      orientation.</a:t>
            </a:r>
            <a:endParaRPr lang="en-US" altLang="en-US" i="1"/>
          </a:p>
        </p:txBody>
      </p:sp>
      <p:sp>
        <p:nvSpPr>
          <p:cNvPr id="62469" name="Rectangle 6">
            <a:extLst>
              <a:ext uri="{FF2B5EF4-FFF2-40B4-BE49-F238E27FC236}">
                <a16:creationId xmlns:a16="http://schemas.microsoft.com/office/drawing/2014/main" id="{10B905B3-CDC2-AA46-800B-42E117F478B3}"/>
              </a:ext>
            </a:extLst>
          </p:cNvPr>
          <p:cNvSpPr>
            <a:spLocks noChangeArrowheads="1"/>
          </p:cNvSpPr>
          <p:nvPr/>
        </p:nvSpPr>
        <p:spPr bwMode="auto">
          <a:xfrm>
            <a:off x="5715000" y="4932363"/>
            <a:ext cx="2554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333333"/>
                </a:solidFill>
              </a:rPr>
              <a:t>Micrograph of</a:t>
            </a:r>
          </a:p>
          <a:p>
            <a:r>
              <a:rPr lang="en-US" altLang="en-US" sz="2000">
                <a:solidFill>
                  <a:srgbClr val="333333"/>
                </a:solidFill>
              </a:rPr>
              <a:t>brass (a Cu-Zn alloy)</a:t>
            </a:r>
          </a:p>
        </p:txBody>
      </p:sp>
      <p:grpSp>
        <p:nvGrpSpPr>
          <p:cNvPr id="62470" name="Group 40">
            <a:extLst>
              <a:ext uri="{FF2B5EF4-FFF2-40B4-BE49-F238E27FC236}">
                <a16:creationId xmlns:a16="http://schemas.microsoft.com/office/drawing/2014/main" id="{CD0F14B3-E15F-0346-A951-488100B895F6}"/>
              </a:ext>
            </a:extLst>
          </p:cNvPr>
          <p:cNvGrpSpPr>
            <a:grpSpLocks/>
          </p:cNvGrpSpPr>
          <p:nvPr/>
        </p:nvGrpSpPr>
        <p:grpSpPr bwMode="auto">
          <a:xfrm>
            <a:off x="3189288" y="2427288"/>
            <a:ext cx="2982912" cy="4049712"/>
            <a:chOff x="2009" y="1529"/>
            <a:chExt cx="1879" cy="2551"/>
          </a:xfrm>
        </p:grpSpPr>
        <p:graphicFrame>
          <p:nvGraphicFramePr>
            <p:cNvPr id="62466" name="Object 2">
              <a:extLst>
                <a:ext uri="{FF2B5EF4-FFF2-40B4-BE49-F238E27FC236}">
                  <a16:creationId xmlns:a16="http://schemas.microsoft.com/office/drawing/2014/main" id="{BE775AB8-5FCE-9B4D-AA61-EE1B51459FF2}"/>
                </a:ext>
              </a:extLst>
            </p:cNvPr>
            <p:cNvGraphicFramePr>
              <a:graphicFrameLocks noChangeAspect="1"/>
            </p:cNvGraphicFramePr>
            <p:nvPr/>
          </p:nvGraphicFramePr>
          <p:xfrm>
            <a:off x="2333" y="2671"/>
            <a:ext cx="1009" cy="1184"/>
          </p:xfrm>
          <a:graphic>
            <a:graphicData uri="http://schemas.openxmlformats.org/presentationml/2006/ole">
              <mc:AlternateContent xmlns:mc="http://schemas.openxmlformats.org/markup-compatibility/2006">
                <mc:Choice xmlns:v="urn:schemas-microsoft-com:vml" Requires="v">
                  <p:oleObj spid="_x0000_s62497" name="Image" r:id="rId4" imgW="952500" imgH="1117600" progId="Photoshop.Image.9">
                    <p:embed/>
                  </p:oleObj>
                </mc:Choice>
                <mc:Fallback>
                  <p:oleObj name="Image" r:id="rId4" imgW="952500" imgH="1117600" progId="Photoshop.Image.9">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3" y="2671"/>
                          <a:ext cx="1009" cy="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2475" name="Picture 13" descr="Fig 4_13">
              <a:extLst>
                <a:ext uri="{FF2B5EF4-FFF2-40B4-BE49-F238E27FC236}">
                  <a16:creationId xmlns:a16="http://schemas.microsoft.com/office/drawing/2014/main" id="{0CBA55BE-62A3-F44D-90E3-F677167FC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9" y="1529"/>
              <a:ext cx="1879"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6" name="Line 8">
              <a:extLst>
                <a:ext uri="{FF2B5EF4-FFF2-40B4-BE49-F238E27FC236}">
                  <a16:creationId xmlns:a16="http://schemas.microsoft.com/office/drawing/2014/main" id="{5E7E4521-E38D-5C40-9475-C475F2128DE2}"/>
                </a:ext>
              </a:extLst>
            </p:cNvPr>
            <p:cNvSpPr>
              <a:spLocks noChangeShapeType="1"/>
            </p:cNvSpPr>
            <p:nvPr/>
          </p:nvSpPr>
          <p:spPr bwMode="auto">
            <a:xfrm>
              <a:off x="2352" y="3984"/>
              <a:ext cx="100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477" name="Rectangle 9">
              <a:extLst>
                <a:ext uri="{FF2B5EF4-FFF2-40B4-BE49-F238E27FC236}">
                  <a16:creationId xmlns:a16="http://schemas.microsoft.com/office/drawing/2014/main" id="{A1EC8550-54E2-304A-86B9-AC05A54A1BE4}"/>
                </a:ext>
              </a:extLst>
            </p:cNvPr>
            <p:cNvSpPr>
              <a:spLocks noChangeArrowheads="1"/>
            </p:cNvSpPr>
            <p:nvPr/>
          </p:nvSpPr>
          <p:spPr bwMode="auto">
            <a:xfrm>
              <a:off x="2558" y="3868"/>
              <a:ext cx="610"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0.75mm</a:t>
              </a:r>
            </a:p>
          </p:txBody>
        </p:sp>
      </p:grpSp>
      <p:sp>
        <p:nvSpPr>
          <p:cNvPr id="62471" name="Rectangle 10">
            <a:extLst>
              <a:ext uri="{FF2B5EF4-FFF2-40B4-BE49-F238E27FC236}">
                <a16:creationId xmlns:a16="http://schemas.microsoft.com/office/drawing/2014/main" id="{F2B5633B-58B8-CA41-90EE-D4841E6E651E}"/>
              </a:ext>
            </a:extLst>
          </p:cNvPr>
          <p:cNvSpPr>
            <a:spLocks noGrp="1" noChangeArrowheads="1"/>
          </p:cNvSpPr>
          <p:nvPr>
            <p:ph type="title" idx="4294967295"/>
          </p:nvPr>
        </p:nvSpPr>
        <p:spPr/>
        <p:txBody>
          <a:bodyPr/>
          <a:lstStyle/>
          <a:p>
            <a:r>
              <a:rPr lang="en-US" altLang="en-US" sz="4000">
                <a:ea typeface="ＭＳ Ｐゴシック" panose="020B0600070205080204" pitchFamily="34" charset="-128"/>
              </a:rPr>
              <a:t>Optical Microscopy</a:t>
            </a:r>
            <a:endParaRPr lang="en-US" altLang="en-US">
              <a:ea typeface="ＭＳ Ｐゴシック" panose="020B0600070205080204" pitchFamily="34" charset="-128"/>
            </a:endParaRPr>
          </a:p>
        </p:txBody>
      </p:sp>
      <p:sp>
        <p:nvSpPr>
          <p:cNvPr id="62473" name="Rectangle 5">
            <a:extLst>
              <a:ext uri="{FF2B5EF4-FFF2-40B4-BE49-F238E27FC236}">
                <a16:creationId xmlns:a16="http://schemas.microsoft.com/office/drawing/2014/main" id="{B536EB0D-E8C5-BE4B-A51F-9D25F83600F9}"/>
              </a:ext>
            </a:extLst>
          </p:cNvPr>
          <p:cNvSpPr>
            <a:spLocks noChangeArrowheads="1"/>
          </p:cNvSpPr>
          <p:nvPr/>
        </p:nvSpPr>
        <p:spPr bwMode="auto">
          <a:xfrm>
            <a:off x="5715000" y="3556000"/>
            <a:ext cx="276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0000FF"/>
                </a:solidFill>
              </a:rPr>
              <a:t>crystallographic planes</a:t>
            </a:r>
          </a:p>
        </p:txBody>
      </p:sp>
      <p:sp>
        <p:nvSpPr>
          <p:cNvPr id="62474" name="Line 41">
            <a:extLst>
              <a:ext uri="{FF2B5EF4-FFF2-40B4-BE49-F238E27FC236}">
                <a16:creationId xmlns:a16="http://schemas.microsoft.com/office/drawing/2014/main" id="{F4DD7EA2-2AD5-F840-93B4-9ED146656C2B}"/>
              </a:ext>
            </a:extLst>
          </p:cNvPr>
          <p:cNvSpPr>
            <a:spLocks noChangeShapeType="1"/>
          </p:cNvSpPr>
          <p:nvPr/>
        </p:nvSpPr>
        <p:spPr bwMode="auto">
          <a:xfrm flipH="1" flipV="1">
            <a:off x="4916488" y="3732213"/>
            <a:ext cx="808037" cy="539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3">
            <a:extLst>
              <a:ext uri="{FF2B5EF4-FFF2-40B4-BE49-F238E27FC236}">
                <a16:creationId xmlns:a16="http://schemas.microsoft.com/office/drawing/2014/main" id="{2C2E068E-D1ED-4249-B9DD-2316485104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FC8F99-3729-4A43-A3A9-21470E0206C4}" type="slidenum">
              <a:rPr lang="en-US" altLang="en-US" sz="1200"/>
              <a:pPr/>
              <a:t>51</a:t>
            </a:fld>
            <a:endParaRPr lang="en-US" altLang="en-US" sz="1200"/>
          </a:p>
        </p:txBody>
      </p:sp>
      <p:sp>
        <p:nvSpPr>
          <p:cNvPr id="64516" name="Rectangle 4">
            <a:extLst>
              <a:ext uri="{FF2B5EF4-FFF2-40B4-BE49-F238E27FC236}">
                <a16:creationId xmlns:a16="http://schemas.microsoft.com/office/drawing/2014/main" id="{2A502DCF-8E7C-674B-9A98-D79FADEF857C}"/>
              </a:ext>
            </a:extLst>
          </p:cNvPr>
          <p:cNvSpPr>
            <a:spLocks noChangeArrowheads="1"/>
          </p:cNvSpPr>
          <p:nvPr/>
        </p:nvSpPr>
        <p:spPr bwMode="auto">
          <a:xfrm>
            <a:off x="457200" y="1052513"/>
            <a:ext cx="3581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Grain boundaries...</a:t>
            </a:r>
            <a:endParaRPr lang="en-US" altLang="en-US" i="1"/>
          </a:p>
        </p:txBody>
      </p:sp>
      <p:sp>
        <p:nvSpPr>
          <p:cNvPr id="64517" name="Rectangle 5">
            <a:extLst>
              <a:ext uri="{FF2B5EF4-FFF2-40B4-BE49-F238E27FC236}">
                <a16:creationId xmlns:a16="http://schemas.microsoft.com/office/drawing/2014/main" id="{FE9F3EDA-7920-5741-B71E-591E6758515A}"/>
              </a:ext>
            </a:extLst>
          </p:cNvPr>
          <p:cNvSpPr>
            <a:spLocks noChangeArrowheads="1"/>
          </p:cNvSpPr>
          <p:nvPr/>
        </p:nvSpPr>
        <p:spPr bwMode="auto">
          <a:xfrm>
            <a:off x="609600" y="1443038"/>
            <a:ext cx="303530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a:t>•  are imperfections,</a:t>
            </a:r>
          </a:p>
          <a:p>
            <a:r>
              <a:rPr lang="en-US" altLang="en-US" sz="2200"/>
              <a:t>•  are more susceptible</a:t>
            </a:r>
          </a:p>
          <a:p>
            <a:r>
              <a:rPr lang="en-US" altLang="en-US" sz="2200"/>
              <a:t>      to etching,</a:t>
            </a:r>
          </a:p>
          <a:p>
            <a:r>
              <a:rPr lang="en-US" altLang="en-US" sz="2200"/>
              <a:t>•  may be revealed as</a:t>
            </a:r>
          </a:p>
          <a:p>
            <a:r>
              <a:rPr lang="en-US" altLang="en-US" sz="2200"/>
              <a:t>      dark lines,</a:t>
            </a:r>
          </a:p>
          <a:p>
            <a:r>
              <a:rPr lang="en-US" altLang="en-US" sz="2200"/>
              <a:t>•  change in crystal </a:t>
            </a:r>
          </a:p>
          <a:p>
            <a:r>
              <a:rPr lang="en-US" altLang="en-US" sz="2200"/>
              <a:t>      orientation across </a:t>
            </a:r>
          </a:p>
          <a:p>
            <a:r>
              <a:rPr lang="en-US" altLang="en-US" sz="2200"/>
              <a:t>      boundary.</a:t>
            </a:r>
          </a:p>
        </p:txBody>
      </p:sp>
      <p:sp>
        <p:nvSpPr>
          <p:cNvPr id="64519" name="Rectangle 8">
            <a:extLst>
              <a:ext uri="{FF2B5EF4-FFF2-40B4-BE49-F238E27FC236}">
                <a16:creationId xmlns:a16="http://schemas.microsoft.com/office/drawing/2014/main" id="{8CBDDED8-57D7-EE40-A549-8B3FEF3DB0F1}"/>
              </a:ext>
            </a:extLst>
          </p:cNvPr>
          <p:cNvSpPr>
            <a:spLocks noGrp="1" noChangeArrowheads="1"/>
          </p:cNvSpPr>
          <p:nvPr>
            <p:ph type="title" idx="4294967295"/>
          </p:nvPr>
        </p:nvSpPr>
        <p:spPr/>
        <p:txBody>
          <a:bodyPr/>
          <a:lstStyle/>
          <a:p>
            <a:r>
              <a:rPr lang="en-US" altLang="en-US" sz="4000">
                <a:ea typeface="ＭＳ Ｐゴシック" panose="020B0600070205080204" pitchFamily="34" charset="-128"/>
              </a:rPr>
              <a:t>Optical Microscopy</a:t>
            </a:r>
            <a:endParaRPr lang="en-US" altLang="en-US">
              <a:ea typeface="ＭＳ Ｐゴシック" panose="020B0600070205080204" pitchFamily="34" charset="-128"/>
            </a:endParaRPr>
          </a:p>
        </p:txBody>
      </p:sp>
      <p:grpSp>
        <p:nvGrpSpPr>
          <p:cNvPr id="64520" name="Group 37">
            <a:extLst>
              <a:ext uri="{FF2B5EF4-FFF2-40B4-BE49-F238E27FC236}">
                <a16:creationId xmlns:a16="http://schemas.microsoft.com/office/drawing/2014/main" id="{51980E82-1242-0F47-9B74-778BCE6136CB}"/>
              </a:ext>
            </a:extLst>
          </p:cNvPr>
          <p:cNvGrpSpPr>
            <a:grpSpLocks noChangeAspect="1"/>
          </p:cNvGrpSpPr>
          <p:nvPr/>
        </p:nvGrpSpPr>
        <p:grpSpPr bwMode="auto">
          <a:xfrm>
            <a:off x="914400" y="4156075"/>
            <a:ext cx="2217738" cy="2654300"/>
            <a:chOff x="576" y="2456"/>
            <a:chExt cx="1397" cy="1672"/>
          </a:xfrm>
        </p:grpSpPr>
        <p:sp>
          <p:nvSpPr>
            <p:cNvPr id="64546" name="AutoShape 36">
              <a:extLst>
                <a:ext uri="{FF2B5EF4-FFF2-40B4-BE49-F238E27FC236}">
                  <a16:creationId xmlns:a16="http://schemas.microsoft.com/office/drawing/2014/main" id="{9ED95B7D-E806-A241-9DC5-031B0AF67A21}"/>
                </a:ext>
              </a:extLst>
            </p:cNvPr>
            <p:cNvSpPr>
              <a:spLocks noChangeAspect="1" noChangeArrowheads="1" noTextEdit="1"/>
            </p:cNvSpPr>
            <p:nvPr/>
          </p:nvSpPr>
          <p:spPr bwMode="auto">
            <a:xfrm>
              <a:off x="576" y="2456"/>
              <a:ext cx="1280"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4547" name="Rectangle 38">
              <a:extLst>
                <a:ext uri="{FF2B5EF4-FFF2-40B4-BE49-F238E27FC236}">
                  <a16:creationId xmlns:a16="http://schemas.microsoft.com/office/drawing/2014/main" id="{46FCEAD2-408C-2C44-AEF1-7BF4659EE6C6}"/>
                </a:ext>
              </a:extLst>
            </p:cNvPr>
            <p:cNvSpPr>
              <a:spLocks noChangeArrowheads="1"/>
            </p:cNvSpPr>
            <p:nvPr/>
          </p:nvSpPr>
          <p:spPr bwMode="auto">
            <a:xfrm>
              <a:off x="688" y="2568"/>
              <a:ext cx="8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6600"/>
                  </a:solidFill>
                </a:rPr>
                <a:t>ASTM grain </a:t>
              </a:r>
              <a:endParaRPr lang="en-US" altLang="en-US"/>
            </a:p>
          </p:txBody>
        </p:sp>
        <p:sp>
          <p:nvSpPr>
            <p:cNvPr id="64548" name="Rectangle 39">
              <a:extLst>
                <a:ext uri="{FF2B5EF4-FFF2-40B4-BE49-F238E27FC236}">
                  <a16:creationId xmlns:a16="http://schemas.microsoft.com/office/drawing/2014/main" id="{7231FA15-F90D-4B49-B278-B346DC087BF3}"/>
                </a:ext>
              </a:extLst>
            </p:cNvPr>
            <p:cNvSpPr>
              <a:spLocks noChangeArrowheads="1"/>
            </p:cNvSpPr>
            <p:nvPr/>
          </p:nvSpPr>
          <p:spPr bwMode="auto">
            <a:xfrm>
              <a:off x="688" y="2736"/>
              <a:ext cx="7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6600"/>
                  </a:solidFill>
                </a:rPr>
                <a:t>size number</a:t>
              </a:r>
              <a:endParaRPr lang="en-US" altLang="en-US"/>
            </a:p>
          </p:txBody>
        </p:sp>
        <p:sp>
          <p:nvSpPr>
            <p:cNvPr id="64549" name="Rectangle 40">
              <a:extLst>
                <a:ext uri="{FF2B5EF4-FFF2-40B4-BE49-F238E27FC236}">
                  <a16:creationId xmlns:a16="http://schemas.microsoft.com/office/drawing/2014/main" id="{BD18A261-14C8-5A45-944E-B8932C159A60}"/>
                </a:ext>
              </a:extLst>
            </p:cNvPr>
            <p:cNvSpPr>
              <a:spLocks noChangeArrowheads="1"/>
            </p:cNvSpPr>
            <p:nvPr/>
          </p:nvSpPr>
          <p:spPr bwMode="auto">
            <a:xfrm>
              <a:off x="778" y="3056"/>
              <a:ext cx="14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dirty="0">
                  <a:solidFill>
                    <a:srgbClr val="0033FF"/>
                  </a:solidFill>
                </a:rPr>
                <a:t>n</a:t>
              </a:r>
              <a:endParaRPr lang="en-US" altLang="en-US" i="1" dirty="0"/>
            </a:p>
          </p:txBody>
        </p:sp>
        <p:sp>
          <p:nvSpPr>
            <p:cNvPr id="64550" name="Rectangle 41">
              <a:extLst>
                <a:ext uri="{FF2B5EF4-FFF2-40B4-BE49-F238E27FC236}">
                  <a16:creationId xmlns:a16="http://schemas.microsoft.com/office/drawing/2014/main" id="{F2B7ABF0-F619-4F48-94CD-A92D0F47DCB8}"/>
                </a:ext>
              </a:extLst>
            </p:cNvPr>
            <p:cNvSpPr>
              <a:spLocks noChangeArrowheads="1"/>
            </p:cNvSpPr>
            <p:nvPr/>
          </p:nvSpPr>
          <p:spPr bwMode="auto">
            <a:xfrm>
              <a:off x="880" y="3064"/>
              <a:ext cx="32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solidFill>
                    <a:srgbClr val="000000"/>
                  </a:solidFill>
                </a:rPr>
                <a:t> = 2</a:t>
              </a:r>
              <a:endParaRPr lang="en-US" altLang="en-US" dirty="0"/>
            </a:p>
          </p:txBody>
        </p:sp>
        <p:sp>
          <p:nvSpPr>
            <p:cNvPr id="64551" name="Rectangle 42">
              <a:extLst>
                <a:ext uri="{FF2B5EF4-FFF2-40B4-BE49-F238E27FC236}">
                  <a16:creationId xmlns:a16="http://schemas.microsoft.com/office/drawing/2014/main" id="{8C62D4B0-596D-AC42-A7EF-3B62EDDF452B}"/>
                </a:ext>
              </a:extLst>
            </p:cNvPr>
            <p:cNvSpPr>
              <a:spLocks noChangeArrowheads="1"/>
            </p:cNvSpPr>
            <p:nvPr/>
          </p:nvSpPr>
          <p:spPr bwMode="auto">
            <a:xfrm>
              <a:off x="1200" y="3008"/>
              <a:ext cx="15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i="1" dirty="0">
                  <a:solidFill>
                    <a:srgbClr val="006600"/>
                  </a:solidFill>
                </a:rPr>
                <a:t>G</a:t>
              </a:r>
              <a:endParaRPr lang="en-US" altLang="en-US" i="1" dirty="0"/>
            </a:p>
          </p:txBody>
        </p:sp>
        <p:sp>
          <p:nvSpPr>
            <p:cNvPr id="64552" name="Rectangle 43">
              <a:extLst>
                <a:ext uri="{FF2B5EF4-FFF2-40B4-BE49-F238E27FC236}">
                  <a16:creationId xmlns:a16="http://schemas.microsoft.com/office/drawing/2014/main" id="{EE62F0DD-FAD1-4D43-B6C9-B75EAE95A9C6}"/>
                </a:ext>
              </a:extLst>
            </p:cNvPr>
            <p:cNvSpPr>
              <a:spLocks noChangeArrowheads="1"/>
            </p:cNvSpPr>
            <p:nvPr/>
          </p:nvSpPr>
          <p:spPr bwMode="auto">
            <a:xfrm>
              <a:off x="1363" y="2986"/>
              <a:ext cx="17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solidFill>
                    <a:srgbClr val="000000"/>
                  </a:solidFill>
                </a:rPr>
                <a:t>-1</a:t>
              </a:r>
              <a:endParaRPr lang="en-US" altLang="en-US" dirty="0"/>
            </a:p>
          </p:txBody>
        </p:sp>
        <p:sp>
          <p:nvSpPr>
            <p:cNvPr id="64553" name="Rectangle 44">
              <a:extLst>
                <a:ext uri="{FF2B5EF4-FFF2-40B4-BE49-F238E27FC236}">
                  <a16:creationId xmlns:a16="http://schemas.microsoft.com/office/drawing/2014/main" id="{6008E7B0-B465-A04F-81E5-6C953893873A}"/>
                </a:ext>
              </a:extLst>
            </p:cNvPr>
            <p:cNvSpPr>
              <a:spLocks noChangeArrowheads="1"/>
            </p:cNvSpPr>
            <p:nvPr/>
          </p:nvSpPr>
          <p:spPr bwMode="auto">
            <a:xfrm>
              <a:off x="688" y="3496"/>
              <a:ext cx="12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33FF"/>
                  </a:solidFill>
                </a:rPr>
                <a:t>number of grains/in</a:t>
              </a:r>
              <a:r>
                <a:rPr lang="en-US" altLang="en-US" sz="1800" baseline="30000">
                  <a:solidFill>
                    <a:srgbClr val="0033FF"/>
                  </a:solidFill>
                </a:rPr>
                <a:t>2</a:t>
              </a:r>
              <a:endParaRPr lang="en-US" altLang="en-US"/>
            </a:p>
          </p:txBody>
        </p:sp>
        <p:sp>
          <p:nvSpPr>
            <p:cNvPr id="64554" name="Rectangle 45">
              <a:extLst>
                <a:ext uri="{FF2B5EF4-FFF2-40B4-BE49-F238E27FC236}">
                  <a16:creationId xmlns:a16="http://schemas.microsoft.com/office/drawing/2014/main" id="{CF60877C-C6B8-7F47-9236-5F7EF53DA4F5}"/>
                </a:ext>
              </a:extLst>
            </p:cNvPr>
            <p:cNvSpPr>
              <a:spLocks noChangeArrowheads="1"/>
            </p:cNvSpPr>
            <p:nvPr/>
          </p:nvSpPr>
          <p:spPr bwMode="auto">
            <a:xfrm>
              <a:off x="1552" y="3456"/>
              <a:ext cx="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55" name="Rectangle 46">
              <a:extLst>
                <a:ext uri="{FF2B5EF4-FFF2-40B4-BE49-F238E27FC236}">
                  <a16:creationId xmlns:a16="http://schemas.microsoft.com/office/drawing/2014/main" id="{E3A01E82-72DC-FB43-9174-AF007295A983}"/>
                </a:ext>
              </a:extLst>
            </p:cNvPr>
            <p:cNvSpPr>
              <a:spLocks noChangeArrowheads="1"/>
            </p:cNvSpPr>
            <p:nvPr/>
          </p:nvSpPr>
          <p:spPr bwMode="auto">
            <a:xfrm>
              <a:off x="1640" y="3496"/>
              <a:ext cx="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33FF"/>
                  </a:solidFill>
                </a:rPr>
                <a:t> </a:t>
              </a:r>
              <a:endParaRPr lang="en-US" altLang="en-US"/>
            </a:p>
          </p:txBody>
        </p:sp>
        <p:sp>
          <p:nvSpPr>
            <p:cNvPr id="64556" name="Rectangle 47">
              <a:extLst>
                <a:ext uri="{FF2B5EF4-FFF2-40B4-BE49-F238E27FC236}">
                  <a16:creationId xmlns:a16="http://schemas.microsoft.com/office/drawing/2014/main" id="{87E3F2ED-A358-5040-82AB-8510E3135612}"/>
                </a:ext>
              </a:extLst>
            </p:cNvPr>
            <p:cNvSpPr>
              <a:spLocks noChangeArrowheads="1"/>
            </p:cNvSpPr>
            <p:nvPr/>
          </p:nvSpPr>
          <p:spPr bwMode="auto">
            <a:xfrm>
              <a:off x="688" y="3664"/>
              <a:ext cx="5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33FF"/>
                  </a:solidFill>
                </a:rPr>
                <a:t>at 100x </a:t>
              </a:r>
              <a:endParaRPr lang="en-US" altLang="en-US"/>
            </a:p>
          </p:txBody>
        </p:sp>
        <p:sp>
          <p:nvSpPr>
            <p:cNvPr id="64557" name="Rectangle 48">
              <a:extLst>
                <a:ext uri="{FF2B5EF4-FFF2-40B4-BE49-F238E27FC236}">
                  <a16:creationId xmlns:a16="http://schemas.microsoft.com/office/drawing/2014/main" id="{2AEB3468-794A-254F-AEFE-8DAC88E9BD93}"/>
                </a:ext>
              </a:extLst>
            </p:cNvPr>
            <p:cNvSpPr>
              <a:spLocks noChangeArrowheads="1"/>
            </p:cNvSpPr>
            <p:nvPr/>
          </p:nvSpPr>
          <p:spPr bwMode="auto">
            <a:xfrm>
              <a:off x="688" y="3832"/>
              <a:ext cx="8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33FF"/>
                  </a:solidFill>
                </a:rPr>
                <a:t>magnification</a:t>
              </a:r>
              <a:endParaRPr lang="en-US" altLang="en-US"/>
            </a:p>
          </p:txBody>
        </p:sp>
        <p:grpSp>
          <p:nvGrpSpPr>
            <p:cNvPr id="64558" name="Group 51">
              <a:extLst>
                <a:ext uri="{FF2B5EF4-FFF2-40B4-BE49-F238E27FC236}">
                  <a16:creationId xmlns:a16="http://schemas.microsoft.com/office/drawing/2014/main" id="{6FE6F885-366D-714C-B31E-1CF13153249E}"/>
                </a:ext>
              </a:extLst>
            </p:cNvPr>
            <p:cNvGrpSpPr>
              <a:grpSpLocks/>
            </p:cNvGrpSpPr>
            <p:nvPr/>
          </p:nvGrpSpPr>
          <p:grpSpPr bwMode="auto">
            <a:xfrm>
              <a:off x="736" y="3280"/>
              <a:ext cx="96" cy="248"/>
              <a:chOff x="736" y="3280"/>
              <a:chExt cx="96" cy="248"/>
            </a:xfrm>
          </p:grpSpPr>
          <p:sp>
            <p:nvSpPr>
              <p:cNvPr id="64562" name="Freeform 49">
                <a:extLst>
                  <a:ext uri="{FF2B5EF4-FFF2-40B4-BE49-F238E27FC236}">
                    <a16:creationId xmlns:a16="http://schemas.microsoft.com/office/drawing/2014/main" id="{B256E758-5E44-874A-9835-5E96BFFB5396}"/>
                  </a:ext>
                </a:extLst>
              </p:cNvPr>
              <p:cNvSpPr>
                <a:spLocks/>
              </p:cNvSpPr>
              <p:nvPr/>
            </p:nvSpPr>
            <p:spPr bwMode="auto">
              <a:xfrm>
                <a:off x="760" y="3280"/>
                <a:ext cx="72" cy="112"/>
              </a:xfrm>
              <a:custGeom>
                <a:avLst/>
                <a:gdLst>
                  <a:gd name="T0" fmla="*/ 72 w 72"/>
                  <a:gd name="T1" fmla="*/ 0 h 112"/>
                  <a:gd name="T2" fmla="*/ 72 w 72"/>
                  <a:gd name="T3" fmla="*/ 112 h 112"/>
                  <a:gd name="T4" fmla="*/ 32 w 72"/>
                  <a:gd name="T5" fmla="*/ 96 h 112"/>
                  <a:gd name="T6" fmla="*/ 0 w 72"/>
                  <a:gd name="T7" fmla="*/ 80 h 112"/>
                  <a:gd name="T8" fmla="*/ 72 w 72"/>
                  <a:gd name="T9" fmla="*/ 0 h 112"/>
                  <a:gd name="T10" fmla="*/ 0 60000 65536"/>
                  <a:gd name="T11" fmla="*/ 0 60000 65536"/>
                  <a:gd name="T12" fmla="*/ 0 60000 65536"/>
                  <a:gd name="T13" fmla="*/ 0 60000 65536"/>
                  <a:gd name="T14" fmla="*/ 0 60000 65536"/>
                  <a:gd name="T15" fmla="*/ 0 w 72"/>
                  <a:gd name="T16" fmla="*/ 0 h 112"/>
                  <a:gd name="T17" fmla="*/ 72 w 72"/>
                  <a:gd name="T18" fmla="*/ 112 h 112"/>
                </a:gdLst>
                <a:ahLst/>
                <a:cxnLst>
                  <a:cxn ang="T10">
                    <a:pos x="T0" y="T1"/>
                  </a:cxn>
                  <a:cxn ang="T11">
                    <a:pos x="T2" y="T3"/>
                  </a:cxn>
                  <a:cxn ang="T12">
                    <a:pos x="T4" y="T5"/>
                  </a:cxn>
                  <a:cxn ang="T13">
                    <a:pos x="T6" y="T7"/>
                  </a:cxn>
                  <a:cxn ang="T14">
                    <a:pos x="T8" y="T9"/>
                  </a:cxn>
                </a:cxnLst>
                <a:rect l="T15" t="T16" r="T17" b="T18"/>
                <a:pathLst>
                  <a:path w="72" h="112">
                    <a:moveTo>
                      <a:pt x="72" y="0"/>
                    </a:moveTo>
                    <a:lnTo>
                      <a:pt x="72" y="112"/>
                    </a:lnTo>
                    <a:lnTo>
                      <a:pt x="32" y="96"/>
                    </a:lnTo>
                    <a:lnTo>
                      <a:pt x="0" y="80"/>
                    </a:lnTo>
                    <a:lnTo>
                      <a:pt x="72" y="0"/>
                    </a:lnTo>
                    <a:close/>
                  </a:path>
                </a:pathLst>
              </a:custGeom>
              <a:solidFill>
                <a:srgbClr val="0033FF"/>
              </a:solidFill>
              <a:ln w="12700">
                <a:solidFill>
                  <a:srgbClr val="0033FF"/>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63" name="Line 50">
                <a:extLst>
                  <a:ext uri="{FF2B5EF4-FFF2-40B4-BE49-F238E27FC236}">
                    <a16:creationId xmlns:a16="http://schemas.microsoft.com/office/drawing/2014/main" id="{DB980B13-3298-D44B-9562-23C696E69BC3}"/>
                  </a:ext>
                </a:extLst>
              </p:cNvPr>
              <p:cNvSpPr>
                <a:spLocks noChangeShapeType="1"/>
              </p:cNvSpPr>
              <p:nvPr/>
            </p:nvSpPr>
            <p:spPr bwMode="auto">
              <a:xfrm flipV="1">
                <a:off x="736" y="3376"/>
                <a:ext cx="56" cy="152"/>
              </a:xfrm>
              <a:prstGeom prst="line">
                <a:avLst/>
              </a:prstGeom>
              <a:noFill/>
              <a:ln w="12700">
                <a:solidFill>
                  <a:srgbClr val="0033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4559" name="Group 54">
              <a:extLst>
                <a:ext uri="{FF2B5EF4-FFF2-40B4-BE49-F238E27FC236}">
                  <a16:creationId xmlns:a16="http://schemas.microsoft.com/office/drawing/2014/main" id="{6151FC75-6280-1D4B-93A7-B4574EC06C36}"/>
                </a:ext>
              </a:extLst>
            </p:cNvPr>
            <p:cNvGrpSpPr>
              <a:grpSpLocks/>
            </p:cNvGrpSpPr>
            <p:nvPr/>
          </p:nvGrpSpPr>
          <p:grpSpPr bwMode="auto">
            <a:xfrm>
              <a:off x="1064" y="2936"/>
              <a:ext cx="168" cy="136"/>
              <a:chOff x="1064" y="2936"/>
              <a:chExt cx="168" cy="136"/>
            </a:xfrm>
          </p:grpSpPr>
          <p:sp>
            <p:nvSpPr>
              <p:cNvPr id="64560" name="Freeform 52">
                <a:extLst>
                  <a:ext uri="{FF2B5EF4-FFF2-40B4-BE49-F238E27FC236}">
                    <a16:creationId xmlns:a16="http://schemas.microsoft.com/office/drawing/2014/main" id="{74093FAC-80E9-E84A-8F4D-27A7C3ACBA51}"/>
                  </a:ext>
                </a:extLst>
              </p:cNvPr>
              <p:cNvSpPr>
                <a:spLocks/>
              </p:cNvSpPr>
              <p:nvPr/>
            </p:nvSpPr>
            <p:spPr bwMode="auto">
              <a:xfrm>
                <a:off x="1128" y="2976"/>
                <a:ext cx="104" cy="96"/>
              </a:xfrm>
              <a:custGeom>
                <a:avLst/>
                <a:gdLst>
                  <a:gd name="T0" fmla="*/ 104 w 104"/>
                  <a:gd name="T1" fmla="*/ 96 h 96"/>
                  <a:gd name="T2" fmla="*/ 0 w 104"/>
                  <a:gd name="T3" fmla="*/ 64 h 96"/>
                  <a:gd name="T4" fmla="*/ 24 w 104"/>
                  <a:gd name="T5" fmla="*/ 32 h 96"/>
                  <a:gd name="T6" fmla="*/ 48 w 104"/>
                  <a:gd name="T7" fmla="*/ 0 h 96"/>
                  <a:gd name="T8" fmla="*/ 104 w 104"/>
                  <a:gd name="T9" fmla="*/ 96 h 96"/>
                  <a:gd name="T10" fmla="*/ 0 60000 65536"/>
                  <a:gd name="T11" fmla="*/ 0 60000 65536"/>
                  <a:gd name="T12" fmla="*/ 0 60000 65536"/>
                  <a:gd name="T13" fmla="*/ 0 60000 65536"/>
                  <a:gd name="T14" fmla="*/ 0 60000 65536"/>
                  <a:gd name="T15" fmla="*/ 0 w 104"/>
                  <a:gd name="T16" fmla="*/ 0 h 96"/>
                  <a:gd name="T17" fmla="*/ 104 w 104"/>
                  <a:gd name="T18" fmla="*/ 96 h 96"/>
                </a:gdLst>
                <a:ahLst/>
                <a:cxnLst>
                  <a:cxn ang="T10">
                    <a:pos x="T0" y="T1"/>
                  </a:cxn>
                  <a:cxn ang="T11">
                    <a:pos x="T2" y="T3"/>
                  </a:cxn>
                  <a:cxn ang="T12">
                    <a:pos x="T4" y="T5"/>
                  </a:cxn>
                  <a:cxn ang="T13">
                    <a:pos x="T6" y="T7"/>
                  </a:cxn>
                  <a:cxn ang="T14">
                    <a:pos x="T8" y="T9"/>
                  </a:cxn>
                </a:cxnLst>
                <a:rect l="T15" t="T16" r="T17" b="T18"/>
                <a:pathLst>
                  <a:path w="104" h="96">
                    <a:moveTo>
                      <a:pt x="104" y="96"/>
                    </a:moveTo>
                    <a:lnTo>
                      <a:pt x="0" y="64"/>
                    </a:lnTo>
                    <a:lnTo>
                      <a:pt x="24" y="32"/>
                    </a:lnTo>
                    <a:lnTo>
                      <a:pt x="48" y="0"/>
                    </a:lnTo>
                    <a:lnTo>
                      <a:pt x="104" y="96"/>
                    </a:lnTo>
                    <a:close/>
                  </a:path>
                </a:pathLst>
              </a:custGeom>
              <a:solidFill>
                <a:srgbClr val="008800"/>
              </a:solidFill>
              <a:ln w="12700">
                <a:solidFill>
                  <a:srgbClr val="0088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61" name="Line 53">
                <a:extLst>
                  <a:ext uri="{FF2B5EF4-FFF2-40B4-BE49-F238E27FC236}">
                    <a16:creationId xmlns:a16="http://schemas.microsoft.com/office/drawing/2014/main" id="{0034796A-D5AD-7E4A-9E3F-B30B29A018E8}"/>
                  </a:ext>
                </a:extLst>
              </p:cNvPr>
              <p:cNvSpPr>
                <a:spLocks noChangeShapeType="1"/>
              </p:cNvSpPr>
              <p:nvPr/>
            </p:nvSpPr>
            <p:spPr bwMode="auto">
              <a:xfrm>
                <a:off x="1064" y="2936"/>
                <a:ext cx="88" cy="72"/>
              </a:xfrm>
              <a:prstGeom prst="line">
                <a:avLst/>
              </a:prstGeom>
              <a:noFill/>
              <a:ln w="12700">
                <a:solidFill>
                  <a:srgbClr val="0088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64521" name="Group 66">
            <a:extLst>
              <a:ext uri="{FF2B5EF4-FFF2-40B4-BE49-F238E27FC236}">
                <a16:creationId xmlns:a16="http://schemas.microsoft.com/office/drawing/2014/main" id="{FEE29673-2A06-B243-ACF2-90B29339165A}"/>
              </a:ext>
            </a:extLst>
          </p:cNvPr>
          <p:cNvGrpSpPr>
            <a:grpSpLocks/>
          </p:cNvGrpSpPr>
          <p:nvPr/>
        </p:nvGrpSpPr>
        <p:grpSpPr bwMode="auto">
          <a:xfrm>
            <a:off x="4379913" y="1935163"/>
            <a:ext cx="3252787" cy="4418012"/>
            <a:chOff x="2759" y="1219"/>
            <a:chExt cx="2049" cy="2783"/>
          </a:xfrm>
        </p:grpSpPr>
        <p:sp>
          <p:nvSpPr>
            <p:cNvPr id="64522" name="Rectangle 34">
              <a:extLst>
                <a:ext uri="{FF2B5EF4-FFF2-40B4-BE49-F238E27FC236}">
                  <a16:creationId xmlns:a16="http://schemas.microsoft.com/office/drawing/2014/main" id="{6B8A77A1-656A-324D-A3AE-B07CAB7C320A}"/>
                </a:ext>
              </a:extLst>
            </p:cNvPr>
            <p:cNvSpPr>
              <a:spLocks noChangeArrowheads="1"/>
            </p:cNvSpPr>
            <p:nvPr/>
          </p:nvSpPr>
          <p:spPr bwMode="auto">
            <a:xfrm>
              <a:off x="3616" y="1752"/>
              <a:ext cx="1192" cy="1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aphicFrame>
          <p:nvGraphicFramePr>
            <p:cNvPr id="64514" name="Object 2">
              <a:extLst>
                <a:ext uri="{FF2B5EF4-FFF2-40B4-BE49-F238E27FC236}">
                  <a16:creationId xmlns:a16="http://schemas.microsoft.com/office/drawing/2014/main" id="{2912F401-6402-3C4B-9BC9-FF2BFBF45EA9}"/>
                </a:ext>
              </a:extLst>
            </p:cNvPr>
            <p:cNvGraphicFramePr>
              <a:graphicFrameLocks noChangeAspect="1"/>
            </p:cNvGraphicFramePr>
            <p:nvPr/>
          </p:nvGraphicFramePr>
          <p:xfrm>
            <a:off x="2804" y="2528"/>
            <a:ext cx="1078" cy="1292"/>
          </p:xfrm>
          <a:graphic>
            <a:graphicData uri="http://schemas.openxmlformats.org/presentationml/2006/ole">
              <mc:AlternateContent xmlns:mc="http://schemas.openxmlformats.org/markup-compatibility/2006">
                <mc:Choice xmlns:v="urn:schemas-microsoft-com:vml" Requires="v">
                  <p:oleObj spid="_x0000_s64584" name="Image" r:id="rId4" imgW="952500" imgH="1117600" progId="Photoshop.Image.9">
                    <p:embed/>
                  </p:oleObj>
                </mc:Choice>
                <mc:Fallback>
                  <p:oleObj name="Image" r:id="rId4" imgW="952500" imgH="1117600" progId="Photoshop.Image.9">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4" y="2528"/>
                          <a:ext cx="1078" cy="1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3" name="Rectangle 11">
              <a:extLst>
                <a:ext uri="{FF2B5EF4-FFF2-40B4-BE49-F238E27FC236}">
                  <a16:creationId xmlns:a16="http://schemas.microsoft.com/office/drawing/2014/main" id="{2CE859B5-F50F-0640-875A-2EB65B4AA6D8}"/>
                </a:ext>
              </a:extLst>
            </p:cNvPr>
            <p:cNvSpPr>
              <a:spLocks noChangeArrowheads="1"/>
            </p:cNvSpPr>
            <p:nvPr/>
          </p:nvSpPr>
          <p:spPr bwMode="auto">
            <a:xfrm>
              <a:off x="2885" y="3560"/>
              <a:ext cx="94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Fe-Cr alloy</a:t>
              </a:r>
              <a:endParaRPr lang="en-US" altLang="en-US" sz="2000"/>
            </a:p>
          </p:txBody>
        </p:sp>
        <p:sp>
          <p:nvSpPr>
            <p:cNvPr id="64524" name="Line 24">
              <a:extLst>
                <a:ext uri="{FF2B5EF4-FFF2-40B4-BE49-F238E27FC236}">
                  <a16:creationId xmlns:a16="http://schemas.microsoft.com/office/drawing/2014/main" id="{7E54BD79-3D47-8440-84DA-CEDB81223BCC}"/>
                </a:ext>
              </a:extLst>
            </p:cNvPr>
            <p:cNvSpPr>
              <a:spLocks noChangeShapeType="1"/>
            </p:cNvSpPr>
            <p:nvPr/>
          </p:nvSpPr>
          <p:spPr bwMode="auto">
            <a:xfrm>
              <a:off x="2904" y="1968"/>
              <a:ext cx="304" cy="1"/>
            </a:xfrm>
            <a:prstGeom prst="line">
              <a:avLst/>
            </a:prstGeom>
            <a:noFill/>
            <a:ln w="25400">
              <a:solidFill>
                <a:srgbClr val="CC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25" name="Rectangle 55">
              <a:extLst>
                <a:ext uri="{FF2B5EF4-FFF2-40B4-BE49-F238E27FC236}">
                  <a16:creationId xmlns:a16="http://schemas.microsoft.com/office/drawing/2014/main" id="{C1B1F979-7078-5B44-B31F-F598081C9698}"/>
                </a:ext>
              </a:extLst>
            </p:cNvPr>
            <p:cNvSpPr>
              <a:spLocks noChangeArrowheads="1"/>
            </p:cNvSpPr>
            <p:nvPr/>
          </p:nvSpPr>
          <p:spPr bwMode="auto">
            <a:xfrm>
              <a:off x="3080" y="2344"/>
              <a:ext cx="376" cy="152"/>
            </a:xfrm>
            <a:prstGeom prst="rect">
              <a:avLst/>
            </a:prstGeom>
            <a:solidFill>
              <a:schemeClr val="bg1"/>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26" name="Rectangle 57">
              <a:extLst>
                <a:ext uri="{FF2B5EF4-FFF2-40B4-BE49-F238E27FC236}">
                  <a16:creationId xmlns:a16="http://schemas.microsoft.com/office/drawing/2014/main" id="{DD16E746-0A9E-3846-9311-4DB706E962D2}"/>
                </a:ext>
              </a:extLst>
            </p:cNvPr>
            <p:cNvSpPr>
              <a:spLocks noChangeArrowheads="1"/>
            </p:cNvSpPr>
            <p:nvPr/>
          </p:nvSpPr>
          <p:spPr bwMode="auto">
            <a:xfrm>
              <a:off x="3264" y="3848"/>
              <a:ext cx="168" cy="88"/>
            </a:xfrm>
            <a:prstGeom prst="rect">
              <a:avLst/>
            </a:prstGeom>
            <a:solidFill>
              <a:schemeClr val="bg1"/>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27" name="Text Box 58">
              <a:extLst>
                <a:ext uri="{FF2B5EF4-FFF2-40B4-BE49-F238E27FC236}">
                  <a16:creationId xmlns:a16="http://schemas.microsoft.com/office/drawing/2014/main" id="{08CE281D-3F76-3249-B4E3-8B69B76ACC7A}"/>
                </a:ext>
              </a:extLst>
            </p:cNvPr>
            <p:cNvSpPr txBox="1">
              <a:spLocks noChangeArrowheads="1"/>
            </p:cNvSpPr>
            <p:nvPr/>
          </p:nvSpPr>
          <p:spPr bwMode="auto">
            <a:xfrm>
              <a:off x="3182" y="3829"/>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a:t>
              </a:r>
            </a:p>
          </p:txBody>
        </p:sp>
        <p:pic>
          <p:nvPicPr>
            <p:cNvPr id="64528" name="Picture 60" descr="Fig 4_14">
              <a:extLst>
                <a:ext uri="{FF2B5EF4-FFF2-40B4-BE49-F238E27FC236}">
                  <a16:creationId xmlns:a16="http://schemas.microsoft.com/office/drawing/2014/main" id="{05831471-10C6-D34F-B97C-A6B6D91BAC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9" y="1219"/>
              <a:ext cx="1066"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9" name="Rectangle 17">
              <a:extLst>
                <a:ext uri="{FF2B5EF4-FFF2-40B4-BE49-F238E27FC236}">
                  <a16:creationId xmlns:a16="http://schemas.microsoft.com/office/drawing/2014/main" id="{58D5788A-AED7-2445-AC36-FC70FA5D9AF6}"/>
                </a:ext>
              </a:extLst>
            </p:cNvPr>
            <p:cNvSpPr>
              <a:spLocks noChangeArrowheads="1"/>
            </p:cNvSpPr>
            <p:nvPr/>
          </p:nvSpPr>
          <p:spPr bwMode="auto">
            <a:xfrm>
              <a:off x="3496" y="2232"/>
              <a:ext cx="9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777777"/>
                  </a:solidFill>
                </a:rPr>
                <a:t>grain boundary</a:t>
              </a:r>
              <a:endParaRPr lang="en-US" altLang="en-US"/>
            </a:p>
          </p:txBody>
        </p:sp>
        <p:grpSp>
          <p:nvGrpSpPr>
            <p:cNvPr id="64530" name="Group 20">
              <a:extLst>
                <a:ext uri="{FF2B5EF4-FFF2-40B4-BE49-F238E27FC236}">
                  <a16:creationId xmlns:a16="http://schemas.microsoft.com/office/drawing/2014/main" id="{6FEA0CCC-8068-DD44-8FE7-4EC2561E196B}"/>
                </a:ext>
              </a:extLst>
            </p:cNvPr>
            <p:cNvGrpSpPr>
              <a:grpSpLocks/>
            </p:cNvGrpSpPr>
            <p:nvPr/>
          </p:nvGrpSpPr>
          <p:grpSpPr bwMode="auto">
            <a:xfrm>
              <a:off x="3220" y="1968"/>
              <a:ext cx="148" cy="60"/>
              <a:chOff x="3220" y="1968"/>
              <a:chExt cx="148" cy="60"/>
            </a:xfrm>
          </p:grpSpPr>
          <p:sp>
            <p:nvSpPr>
              <p:cNvPr id="64544" name="Arc 18">
                <a:extLst>
                  <a:ext uri="{FF2B5EF4-FFF2-40B4-BE49-F238E27FC236}">
                    <a16:creationId xmlns:a16="http://schemas.microsoft.com/office/drawing/2014/main" id="{95A82913-0429-8143-BA6F-683717C23EB8}"/>
                  </a:ext>
                </a:extLst>
              </p:cNvPr>
              <p:cNvSpPr>
                <a:spLocks/>
              </p:cNvSpPr>
              <p:nvPr/>
            </p:nvSpPr>
            <p:spPr bwMode="auto">
              <a:xfrm>
                <a:off x="3220" y="1968"/>
                <a:ext cx="76" cy="60"/>
              </a:xfrm>
              <a:custGeom>
                <a:avLst/>
                <a:gdLst>
                  <a:gd name="T0" fmla="*/ 0 w 21706"/>
                  <a:gd name="T1" fmla="*/ 0 h 21600"/>
                  <a:gd name="T2" fmla="*/ 0 w 21706"/>
                  <a:gd name="T3" fmla="*/ 0 h 21600"/>
                  <a:gd name="T4" fmla="*/ 0 w 21706"/>
                  <a:gd name="T5" fmla="*/ 0 h 21600"/>
                  <a:gd name="T6" fmla="*/ 0 60000 65536"/>
                  <a:gd name="T7" fmla="*/ 0 60000 65536"/>
                  <a:gd name="T8" fmla="*/ 0 60000 65536"/>
                  <a:gd name="T9" fmla="*/ 0 w 21706"/>
                  <a:gd name="T10" fmla="*/ 0 h 21600"/>
                  <a:gd name="T11" fmla="*/ 21706 w 21706"/>
                  <a:gd name="T12" fmla="*/ 21600 h 21600"/>
                </a:gdLst>
                <a:ahLst/>
                <a:cxnLst>
                  <a:cxn ang="T6">
                    <a:pos x="T0" y="T1"/>
                  </a:cxn>
                  <a:cxn ang="T7">
                    <a:pos x="T2" y="T3"/>
                  </a:cxn>
                  <a:cxn ang="T8">
                    <a:pos x="T4" y="T5"/>
                  </a:cxn>
                </a:cxnLst>
                <a:rect l="T9" t="T10" r="T11" b="T12"/>
                <a:pathLst>
                  <a:path w="21706" h="21600" fill="none" extrusionOk="0">
                    <a:moveTo>
                      <a:pt x="0" y="0"/>
                    </a:moveTo>
                    <a:cubicBezTo>
                      <a:pt x="35" y="0"/>
                      <a:pt x="70" y="-1"/>
                      <a:pt x="106" y="-1"/>
                    </a:cubicBezTo>
                    <a:cubicBezTo>
                      <a:pt x="11981" y="-1"/>
                      <a:pt x="21629" y="9586"/>
                      <a:pt x="21705" y="21461"/>
                    </a:cubicBezTo>
                  </a:path>
                  <a:path w="21706" h="21600" stroke="0" extrusionOk="0">
                    <a:moveTo>
                      <a:pt x="0" y="0"/>
                    </a:moveTo>
                    <a:cubicBezTo>
                      <a:pt x="35" y="0"/>
                      <a:pt x="70" y="-1"/>
                      <a:pt x="106" y="-1"/>
                    </a:cubicBezTo>
                    <a:cubicBezTo>
                      <a:pt x="11981" y="-1"/>
                      <a:pt x="21629" y="9586"/>
                      <a:pt x="21705" y="21461"/>
                    </a:cubicBezTo>
                    <a:lnTo>
                      <a:pt x="106" y="2160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45" name="Arc 19">
                <a:extLst>
                  <a:ext uri="{FF2B5EF4-FFF2-40B4-BE49-F238E27FC236}">
                    <a16:creationId xmlns:a16="http://schemas.microsoft.com/office/drawing/2014/main" id="{F45189D6-02CE-BB4B-8D08-B7AB894E4E56}"/>
                  </a:ext>
                </a:extLst>
              </p:cNvPr>
              <p:cNvSpPr>
                <a:spLocks/>
              </p:cNvSpPr>
              <p:nvPr/>
            </p:nvSpPr>
            <p:spPr bwMode="auto">
              <a:xfrm>
                <a:off x="3296" y="1968"/>
                <a:ext cx="72" cy="6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469"/>
                    </a:moveTo>
                    <a:cubicBezTo>
                      <a:pt x="72" y="9590"/>
                      <a:pt x="9721" y="-1"/>
                      <a:pt x="21600" y="-1"/>
                    </a:cubicBezTo>
                  </a:path>
                  <a:path w="21600" h="21600" stroke="0" extrusionOk="0">
                    <a:moveTo>
                      <a:pt x="0" y="21469"/>
                    </a:moveTo>
                    <a:cubicBezTo>
                      <a:pt x="72" y="9590"/>
                      <a:pt x="9721" y="-1"/>
                      <a:pt x="21600" y="-1"/>
                    </a:cubicBezTo>
                    <a:lnTo>
                      <a:pt x="21600" y="21600"/>
                    </a:lnTo>
                    <a:close/>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64531" name="Rectangle 22">
              <a:extLst>
                <a:ext uri="{FF2B5EF4-FFF2-40B4-BE49-F238E27FC236}">
                  <a16:creationId xmlns:a16="http://schemas.microsoft.com/office/drawing/2014/main" id="{5A6C5AB5-FB79-1E4B-80C2-58CCB9DA59C9}"/>
                </a:ext>
              </a:extLst>
            </p:cNvPr>
            <p:cNvSpPr>
              <a:spLocks noChangeArrowheads="1"/>
            </p:cNvSpPr>
            <p:nvPr/>
          </p:nvSpPr>
          <p:spPr bwMode="auto">
            <a:xfrm>
              <a:off x="3528" y="2024"/>
              <a:ext cx="9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FF0000"/>
                  </a:solidFill>
                </a:rPr>
                <a:t>surface groove</a:t>
              </a:r>
              <a:endParaRPr lang="en-US" altLang="en-US"/>
            </a:p>
          </p:txBody>
        </p:sp>
        <p:sp>
          <p:nvSpPr>
            <p:cNvPr id="64532" name="Line 23">
              <a:extLst>
                <a:ext uri="{FF2B5EF4-FFF2-40B4-BE49-F238E27FC236}">
                  <a16:creationId xmlns:a16="http://schemas.microsoft.com/office/drawing/2014/main" id="{0EA5DDA6-DBC7-B047-805D-BAB79063F2D8}"/>
                </a:ext>
              </a:extLst>
            </p:cNvPr>
            <p:cNvSpPr>
              <a:spLocks noChangeShapeType="1"/>
            </p:cNvSpPr>
            <p:nvPr/>
          </p:nvSpPr>
          <p:spPr bwMode="auto">
            <a:xfrm>
              <a:off x="3368" y="1968"/>
              <a:ext cx="304" cy="1"/>
            </a:xfrm>
            <a:prstGeom prst="line">
              <a:avLst/>
            </a:prstGeom>
            <a:noFill/>
            <a:ln w="25400">
              <a:solidFill>
                <a:srgbClr val="CC0099"/>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4533" name="Group 27">
              <a:extLst>
                <a:ext uri="{FF2B5EF4-FFF2-40B4-BE49-F238E27FC236}">
                  <a16:creationId xmlns:a16="http://schemas.microsoft.com/office/drawing/2014/main" id="{A76B00B2-12C3-F144-B8DD-A24127F1CE0F}"/>
                </a:ext>
              </a:extLst>
            </p:cNvPr>
            <p:cNvGrpSpPr>
              <a:grpSpLocks/>
            </p:cNvGrpSpPr>
            <p:nvPr/>
          </p:nvGrpSpPr>
          <p:grpSpPr bwMode="auto">
            <a:xfrm>
              <a:off x="3312" y="2000"/>
              <a:ext cx="192" cy="104"/>
              <a:chOff x="3312" y="2000"/>
              <a:chExt cx="192" cy="104"/>
            </a:xfrm>
          </p:grpSpPr>
          <p:sp>
            <p:nvSpPr>
              <p:cNvPr id="64542" name="Freeform 25">
                <a:extLst>
                  <a:ext uri="{FF2B5EF4-FFF2-40B4-BE49-F238E27FC236}">
                    <a16:creationId xmlns:a16="http://schemas.microsoft.com/office/drawing/2014/main" id="{A58E0B45-3ABA-194F-9259-2A09D182ED6C}"/>
                  </a:ext>
                </a:extLst>
              </p:cNvPr>
              <p:cNvSpPr>
                <a:spLocks/>
              </p:cNvSpPr>
              <p:nvPr/>
            </p:nvSpPr>
            <p:spPr bwMode="auto">
              <a:xfrm>
                <a:off x="3312" y="2000"/>
                <a:ext cx="72" cy="56"/>
              </a:xfrm>
              <a:custGeom>
                <a:avLst/>
                <a:gdLst>
                  <a:gd name="T0" fmla="*/ 0 w 72"/>
                  <a:gd name="T1" fmla="*/ 0 h 56"/>
                  <a:gd name="T2" fmla="*/ 72 w 72"/>
                  <a:gd name="T3" fmla="*/ 0 h 56"/>
                  <a:gd name="T4" fmla="*/ 32 w 72"/>
                  <a:gd name="T5" fmla="*/ 16 h 56"/>
                  <a:gd name="T6" fmla="*/ 40 w 72"/>
                  <a:gd name="T7" fmla="*/ 56 h 56"/>
                  <a:gd name="T8" fmla="*/ 0 w 72"/>
                  <a:gd name="T9" fmla="*/ 0 h 56"/>
                  <a:gd name="T10" fmla="*/ 0 60000 65536"/>
                  <a:gd name="T11" fmla="*/ 0 60000 65536"/>
                  <a:gd name="T12" fmla="*/ 0 60000 65536"/>
                  <a:gd name="T13" fmla="*/ 0 60000 65536"/>
                  <a:gd name="T14" fmla="*/ 0 60000 65536"/>
                  <a:gd name="T15" fmla="*/ 0 w 72"/>
                  <a:gd name="T16" fmla="*/ 0 h 56"/>
                  <a:gd name="T17" fmla="*/ 72 w 72"/>
                  <a:gd name="T18" fmla="*/ 56 h 56"/>
                </a:gdLst>
                <a:ahLst/>
                <a:cxnLst>
                  <a:cxn ang="T10">
                    <a:pos x="T0" y="T1"/>
                  </a:cxn>
                  <a:cxn ang="T11">
                    <a:pos x="T2" y="T3"/>
                  </a:cxn>
                  <a:cxn ang="T12">
                    <a:pos x="T4" y="T5"/>
                  </a:cxn>
                  <a:cxn ang="T13">
                    <a:pos x="T6" y="T7"/>
                  </a:cxn>
                  <a:cxn ang="T14">
                    <a:pos x="T8" y="T9"/>
                  </a:cxn>
                </a:cxnLst>
                <a:rect l="T15" t="T16" r="T17" b="T18"/>
                <a:pathLst>
                  <a:path w="72" h="56">
                    <a:moveTo>
                      <a:pt x="0" y="0"/>
                    </a:moveTo>
                    <a:lnTo>
                      <a:pt x="72" y="0"/>
                    </a:lnTo>
                    <a:lnTo>
                      <a:pt x="32" y="16"/>
                    </a:lnTo>
                    <a:lnTo>
                      <a:pt x="40" y="56"/>
                    </a:lnTo>
                    <a:lnTo>
                      <a:pt x="0" y="0"/>
                    </a:lnTo>
                    <a:close/>
                  </a:path>
                </a:pathLst>
              </a:custGeom>
              <a:solidFill>
                <a:srgbClr val="FF0000"/>
              </a:solidFill>
              <a:ln w="12700">
                <a:solidFill>
                  <a:srgbClr val="FF00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43" name="Line 26">
                <a:extLst>
                  <a:ext uri="{FF2B5EF4-FFF2-40B4-BE49-F238E27FC236}">
                    <a16:creationId xmlns:a16="http://schemas.microsoft.com/office/drawing/2014/main" id="{911C9092-6887-064D-A5D7-E441DFB04158}"/>
                  </a:ext>
                </a:extLst>
              </p:cNvPr>
              <p:cNvSpPr>
                <a:spLocks noChangeShapeType="1"/>
              </p:cNvSpPr>
              <p:nvPr/>
            </p:nvSpPr>
            <p:spPr bwMode="auto">
              <a:xfrm>
                <a:off x="3344" y="2016"/>
                <a:ext cx="160" cy="88"/>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4534" name="Group 33">
              <a:extLst>
                <a:ext uri="{FF2B5EF4-FFF2-40B4-BE49-F238E27FC236}">
                  <a16:creationId xmlns:a16="http://schemas.microsoft.com/office/drawing/2014/main" id="{A9D3691D-F7ED-3742-8EFE-F5A7EAAB7859}"/>
                </a:ext>
              </a:extLst>
            </p:cNvPr>
            <p:cNvGrpSpPr>
              <a:grpSpLocks/>
            </p:cNvGrpSpPr>
            <p:nvPr/>
          </p:nvGrpSpPr>
          <p:grpSpPr bwMode="auto">
            <a:xfrm>
              <a:off x="3304" y="2192"/>
              <a:ext cx="184" cy="96"/>
              <a:chOff x="3304" y="2192"/>
              <a:chExt cx="184" cy="96"/>
            </a:xfrm>
          </p:grpSpPr>
          <p:sp>
            <p:nvSpPr>
              <p:cNvPr id="64540" name="Freeform 31">
                <a:extLst>
                  <a:ext uri="{FF2B5EF4-FFF2-40B4-BE49-F238E27FC236}">
                    <a16:creationId xmlns:a16="http://schemas.microsoft.com/office/drawing/2014/main" id="{3201D0AE-B927-F64A-9492-531FE816B363}"/>
                  </a:ext>
                </a:extLst>
              </p:cNvPr>
              <p:cNvSpPr>
                <a:spLocks/>
              </p:cNvSpPr>
              <p:nvPr/>
            </p:nvSpPr>
            <p:spPr bwMode="auto">
              <a:xfrm>
                <a:off x="3304" y="2192"/>
                <a:ext cx="72" cy="56"/>
              </a:xfrm>
              <a:custGeom>
                <a:avLst/>
                <a:gdLst>
                  <a:gd name="T0" fmla="*/ 0 w 72"/>
                  <a:gd name="T1" fmla="*/ 0 h 56"/>
                  <a:gd name="T2" fmla="*/ 72 w 72"/>
                  <a:gd name="T3" fmla="*/ 0 h 56"/>
                  <a:gd name="T4" fmla="*/ 32 w 72"/>
                  <a:gd name="T5" fmla="*/ 16 h 56"/>
                  <a:gd name="T6" fmla="*/ 40 w 72"/>
                  <a:gd name="T7" fmla="*/ 56 h 56"/>
                  <a:gd name="T8" fmla="*/ 0 w 72"/>
                  <a:gd name="T9" fmla="*/ 0 h 56"/>
                  <a:gd name="T10" fmla="*/ 0 60000 65536"/>
                  <a:gd name="T11" fmla="*/ 0 60000 65536"/>
                  <a:gd name="T12" fmla="*/ 0 60000 65536"/>
                  <a:gd name="T13" fmla="*/ 0 60000 65536"/>
                  <a:gd name="T14" fmla="*/ 0 60000 65536"/>
                  <a:gd name="T15" fmla="*/ 0 w 72"/>
                  <a:gd name="T16" fmla="*/ 0 h 56"/>
                  <a:gd name="T17" fmla="*/ 72 w 72"/>
                  <a:gd name="T18" fmla="*/ 56 h 56"/>
                </a:gdLst>
                <a:ahLst/>
                <a:cxnLst>
                  <a:cxn ang="T10">
                    <a:pos x="T0" y="T1"/>
                  </a:cxn>
                  <a:cxn ang="T11">
                    <a:pos x="T2" y="T3"/>
                  </a:cxn>
                  <a:cxn ang="T12">
                    <a:pos x="T4" y="T5"/>
                  </a:cxn>
                  <a:cxn ang="T13">
                    <a:pos x="T6" y="T7"/>
                  </a:cxn>
                  <a:cxn ang="T14">
                    <a:pos x="T8" y="T9"/>
                  </a:cxn>
                </a:cxnLst>
                <a:rect l="T15" t="T16" r="T17" b="T18"/>
                <a:pathLst>
                  <a:path w="72" h="56">
                    <a:moveTo>
                      <a:pt x="0" y="0"/>
                    </a:moveTo>
                    <a:lnTo>
                      <a:pt x="72" y="0"/>
                    </a:lnTo>
                    <a:lnTo>
                      <a:pt x="32" y="16"/>
                    </a:lnTo>
                    <a:lnTo>
                      <a:pt x="40" y="56"/>
                    </a:lnTo>
                    <a:lnTo>
                      <a:pt x="0" y="0"/>
                    </a:lnTo>
                    <a:close/>
                  </a:path>
                </a:pathLst>
              </a:custGeom>
              <a:solidFill>
                <a:srgbClr val="777777"/>
              </a:solidFill>
              <a:ln w="12700">
                <a:solidFill>
                  <a:srgbClr val="777777"/>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41" name="Line 32">
                <a:extLst>
                  <a:ext uri="{FF2B5EF4-FFF2-40B4-BE49-F238E27FC236}">
                    <a16:creationId xmlns:a16="http://schemas.microsoft.com/office/drawing/2014/main" id="{8892D2E5-30E9-414E-81B5-535642E0E508}"/>
                  </a:ext>
                </a:extLst>
              </p:cNvPr>
              <p:cNvSpPr>
                <a:spLocks noChangeShapeType="1"/>
              </p:cNvSpPr>
              <p:nvPr/>
            </p:nvSpPr>
            <p:spPr bwMode="auto">
              <a:xfrm>
                <a:off x="3336" y="2208"/>
                <a:ext cx="152" cy="80"/>
              </a:xfrm>
              <a:prstGeom prst="line">
                <a:avLst/>
              </a:prstGeom>
              <a:noFill/>
              <a:ln w="12700">
                <a:solidFill>
                  <a:srgbClr val="777777"/>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35" name="Rectangle 35">
              <a:extLst>
                <a:ext uri="{FF2B5EF4-FFF2-40B4-BE49-F238E27FC236}">
                  <a16:creationId xmlns:a16="http://schemas.microsoft.com/office/drawing/2014/main" id="{0E15471C-7521-FC42-B334-A370689E1DE8}"/>
                </a:ext>
              </a:extLst>
            </p:cNvPr>
            <p:cNvSpPr>
              <a:spLocks noChangeArrowheads="1"/>
            </p:cNvSpPr>
            <p:nvPr/>
          </p:nvSpPr>
          <p:spPr bwMode="auto">
            <a:xfrm>
              <a:off x="3632" y="1680"/>
              <a:ext cx="10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CC0099"/>
                  </a:solidFill>
                </a:rPr>
                <a:t> polished surface</a:t>
              </a:r>
              <a:endParaRPr lang="en-US" altLang="en-US"/>
            </a:p>
          </p:txBody>
        </p:sp>
        <p:grpSp>
          <p:nvGrpSpPr>
            <p:cNvPr id="64536" name="Group 30">
              <a:extLst>
                <a:ext uri="{FF2B5EF4-FFF2-40B4-BE49-F238E27FC236}">
                  <a16:creationId xmlns:a16="http://schemas.microsoft.com/office/drawing/2014/main" id="{5A9182FD-FC16-4C4E-BEF1-C81E1EB87D1B}"/>
                </a:ext>
              </a:extLst>
            </p:cNvPr>
            <p:cNvGrpSpPr>
              <a:grpSpLocks/>
            </p:cNvGrpSpPr>
            <p:nvPr/>
          </p:nvGrpSpPr>
          <p:grpSpPr bwMode="auto">
            <a:xfrm>
              <a:off x="3624" y="1864"/>
              <a:ext cx="56" cy="88"/>
              <a:chOff x="3624" y="1864"/>
              <a:chExt cx="56" cy="88"/>
            </a:xfrm>
          </p:grpSpPr>
          <p:sp>
            <p:nvSpPr>
              <p:cNvPr id="64538" name="Freeform 28">
                <a:extLst>
                  <a:ext uri="{FF2B5EF4-FFF2-40B4-BE49-F238E27FC236}">
                    <a16:creationId xmlns:a16="http://schemas.microsoft.com/office/drawing/2014/main" id="{627763C9-28D2-5549-88F6-B7CFB9A8D12C}"/>
                  </a:ext>
                </a:extLst>
              </p:cNvPr>
              <p:cNvSpPr>
                <a:spLocks/>
              </p:cNvSpPr>
              <p:nvPr/>
            </p:nvSpPr>
            <p:spPr bwMode="auto">
              <a:xfrm>
                <a:off x="3624" y="1880"/>
                <a:ext cx="56" cy="72"/>
              </a:xfrm>
              <a:custGeom>
                <a:avLst/>
                <a:gdLst>
                  <a:gd name="T0" fmla="*/ 0 w 56"/>
                  <a:gd name="T1" fmla="*/ 72 h 72"/>
                  <a:gd name="T2" fmla="*/ 0 w 56"/>
                  <a:gd name="T3" fmla="*/ 0 h 72"/>
                  <a:gd name="T4" fmla="*/ 16 w 56"/>
                  <a:gd name="T5" fmla="*/ 40 h 72"/>
                  <a:gd name="T6" fmla="*/ 56 w 56"/>
                  <a:gd name="T7" fmla="*/ 32 h 72"/>
                  <a:gd name="T8" fmla="*/ 0 w 56"/>
                  <a:gd name="T9" fmla="*/ 72 h 72"/>
                  <a:gd name="T10" fmla="*/ 0 60000 65536"/>
                  <a:gd name="T11" fmla="*/ 0 60000 65536"/>
                  <a:gd name="T12" fmla="*/ 0 60000 65536"/>
                  <a:gd name="T13" fmla="*/ 0 60000 65536"/>
                  <a:gd name="T14" fmla="*/ 0 60000 65536"/>
                  <a:gd name="T15" fmla="*/ 0 w 56"/>
                  <a:gd name="T16" fmla="*/ 0 h 72"/>
                  <a:gd name="T17" fmla="*/ 56 w 56"/>
                  <a:gd name="T18" fmla="*/ 72 h 72"/>
                </a:gdLst>
                <a:ahLst/>
                <a:cxnLst>
                  <a:cxn ang="T10">
                    <a:pos x="T0" y="T1"/>
                  </a:cxn>
                  <a:cxn ang="T11">
                    <a:pos x="T2" y="T3"/>
                  </a:cxn>
                  <a:cxn ang="T12">
                    <a:pos x="T4" y="T5"/>
                  </a:cxn>
                  <a:cxn ang="T13">
                    <a:pos x="T6" y="T7"/>
                  </a:cxn>
                  <a:cxn ang="T14">
                    <a:pos x="T8" y="T9"/>
                  </a:cxn>
                </a:cxnLst>
                <a:rect l="T15" t="T16" r="T17" b="T18"/>
                <a:pathLst>
                  <a:path w="56" h="72">
                    <a:moveTo>
                      <a:pt x="0" y="72"/>
                    </a:moveTo>
                    <a:lnTo>
                      <a:pt x="0" y="0"/>
                    </a:lnTo>
                    <a:lnTo>
                      <a:pt x="16" y="40"/>
                    </a:lnTo>
                    <a:lnTo>
                      <a:pt x="56" y="32"/>
                    </a:lnTo>
                    <a:lnTo>
                      <a:pt x="0" y="72"/>
                    </a:lnTo>
                    <a:close/>
                  </a:path>
                </a:pathLst>
              </a:custGeom>
              <a:solidFill>
                <a:srgbClr val="CC0099"/>
              </a:solidFill>
              <a:ln w="12700">
                <a:solidFill>
                  <a:srgbClr val="CC0099"/>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4539" name="Line 29">
                <a:extLst>
                  <a:ext uri="{FF2B5EF4-FFF2-40B4-BE49-F238E27FC236}">
                    <a16:creationId xmlns:a16="http://schemas.microsoft.com/office/drawing/2014/main" id="{C862BBFE-9939-CE4E-9B0C-6191BCCE800E}"/>
                  </a:ext>
                </a:extLst>
              </p:cNvPr>
              <p:cNvSpPr>
                <a:spLocks noChangeShapeType="1"/>
              </p:cNvSpPr>
              <p:nvPr/>
            </p:nvSpPr>
            <p:spPr bwMode="auto">
              <a:xfrm flipV="1">
                <a:off x="3640" y="1864"/>
                <a:ext cx="24" cy="56"/>
              </a:xfrm>
              <a:prstGeom prst="line">
                <a:avLst/>
              </a:prstGeom>
              <a:noFill/>
              <a:ln w="12700">
                <a:solidFill>
                  <a:srgbClr val="CC0099"/>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4537" name="Text Box 56">
              <a:extLst>
                <a:ext uri="{FF2B5EF4-FFF2-40B4-BE49-F238E27FC236}">
                  <a16:creationId xmlns:a16="http://schemas.microsoft.com/office/drawing/2014/main" id="{D32E2332-7B2B-8140-AFEE-693FFD3C608F}"/>
                </a:ext>
              </a:extLst>
            </p:cNvPr>
            <p:cNvSpPr txBox="1">
              <a:spLocks noChangeArrowheads="1"/>
            </p:cNvSpPr>
            <p:nvPr/>
          </p:nvSpPr>
          <p:spPr bwMode="auto">
            <a:xfrm>
              <a:off x="3182" y="2349"/>
              <a:ext cx="23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(a)</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C406-38F7-6D47-B5AE-FFE3FE538DD6}"/>
              </a:ext>
            </a:extLst>
          </p:cNvPr>
          <p:cNvSpPr>
            <a:spLocks noGrp="1"/>
          </p:cNvSpPr>
          <p:nvPr>
            <p:ph type="sldNum" sz="quarter" idx="12"/>
          </p:nvPr>
        </p:nvSpPr>
        <p:spPr/>
        <p:txBody>
          <a:bodyPr/>
          <a:lstStyle/>
          <a:p>
            <a:fld id="{0EF2035A-8C90-6743-A957-00E830B40E4E}" type="slidenum">
              <a:rPr lang="en-US" altLang="en-US" smtClean="0"/>
              <a:pPr/>
              <a:t>52</a:t>
            </a:fld>
            <a:endParaRPr lang="en-US" altLang="en-US"/>
          </a:p>
        </p:txBody>
      </p:sp>
      <p:pic>
        <p:nvPicPr>
          <p:cNvPr id="3" name="Picture 2">
            <a:extLst>
              <a:ext uri="{FF2B5EF4-FFF2-40B4-BE49-F238E27FC236}">
                <a16:creationId xmlns:a16="http://schemas.microsoft.com/office/drawing/2014/main" id="{73F6747A-3705-B74C-8FED-487250CEE01A}"/>
              </a:ext>
            </a:extLst>
          </p:cNvPr>
          <p:cNvPicPr>
            <a:picLocks noChangeAspect="1"/>
          </p:cNvPicPr>
          <p:nvPr/>
        </p:nvPicPr>
        <p:blipFill>
          <a:blip r:embed="rId2"/>
          <a:stretch>
            <a:fillRect/>
          </a:stretch>
        </p:blipFill>
        <p:spPr>
          <a:xfrm>
            <a:off x="4690663" y="102446"/>
            <a:ext cx="4485980" cy="4485980"/>
          </a:xfrm>
          <a:prstGeom prst="rect">
            <a:avLst/>
          </a:prstGeom>
        </p:spPr>
      </p:pic>
      <p:sp>
        <p:nvSpPr>
          <p:cNvPr id="6" name="TextBox 5">
            <a:extLst>
              <a:ext uri="{FF2B5EF4-FFF2-40B4-BE49-F238E27FC236}">
                <a16:creationId xmlns:a16="http://schemas.microsoft.com/office/drawing/2014/main" id="{370463BA-EDCE-FB4C-B601-4301CC690AF5}"/>
              </a:ext>
            </a:extLst>
          </p:cNvPr>
          <p:cNvSpPr txBox="1"/>
          <p:nvPr/>
        </p:nvSpPr>
        <p:spPr>
          <a:xfrm>
            <a:off x="969468" y="5127201"/>
            <a:ext cx="6359305" cy="1200329"/>
          </a:xfrm>
          <a:prstGeom prst="rect">
            <a:avLst/>
          </a:prstGeom>
          <a:noFill/>
        </p:spPr>
        <p:txBody>
          <a:bodyPr wrap="none" rtlCol="0">
            <a:spAutoFit/>
          </a:bodyPr>
          <a:lstStyle/>
          <a:p>
            <a:r>
              <a:rPr lang="en-US" dirty="0"/>
              <a:t>ASTM E 112-13</a:t>
            </a:r>
          </a:p>
          <a:p>
            <a:r>
              <a:rPr lang="en-US" dirty="0"/>
              <a:t>Standard for Determining Average Grain Size</a:t>
            </a:r>
          </a:p>
          <a:p>
            <a:r>
              <a:rPr lang="en-US" dirty="0"/>
              <a:t>Image analysis software: ImageJ from NIH</a:t>
            </a:r>
          </a:p>
        </p:txBody>
      </p:sp>
      <p:pic>
        <p:nvPicPr>
          <p:cNvPr id="7" name="Picture 6">
            <a:extLst>
              <a:ext uri="{FF2B5EF4-FFF2-40B4-BE49-F238E27FC236}">
                <a16:creationId xmlns:a16="http://schemas.microsoft.com/office/drawing/2014/main" id="{48936B9A-D5D3-874E-9DFA-8061D8EF4042}"/>
              </a:ext>
            </a:extLst>
          </p:cNvPr>
          <p:cNvPicPr>
            <a:picLocks noChangeAspect="1"/>
          </p:cNvPicPr>
          <p:nvPr/>
        </p:nvPicPr>
        <p:blipFill>
          <a:blip r:embed="rId3"/>
          <a:stretch>
            <a:fillRect/>
          </a:stretch>
        </p:blipFill>
        <p:spPr>
          <a:xfrm>
            <a:off x="51119" y="0"/>
            <a:ext cx="4639544" cy="4639544"/>
          </a:xfrm>
          <a:prstGeom prst="rect">
            <a:avLst/>
          </a:prstGeom>
        </p:spPr>
      </p:pic>
    </p:spTree>
    <p:extLst>
      <p:ext uri="{BB962C8B-B14F-4D97-AF65-F5344CB8AC3E}">
        <p14:creationId xmlns:p14="http://schemas.microsoft.com/office/powerpoint/2010/main" val="1951625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903F8F-9223-2047-9A79-968A093762DE}"/>
              </a:ext>
            </a:extLst>
          </p:cNvPr>
          <p:cNvSpPr>
            <a:spLocks noGrp="1"/>
          </p:cNvSpPr>
          <p:nvPr>
            <p:ph type="sldNum" sz="quarter" idx="12"/>
          </p:nvPr>
        </p:nvSpPr>
        <p:spPr/>
        <p:txBody>
          <a:bodyPr/>
          <a:lstStyle/>
          <a:p>
            <a:fld id="{0EF2035A-8C90-6743-A957-00E830B40E4E}" type="slidenum">
              <a:rPr lang="en-US" altLang="en-US" smtClean="0"/>
              <a:pPr/>
              <a:t>53</a:t>
            </a:fld>
            <a:endParaRPr lang="en-US" altLang="en-US"/>
          </a:p>
        </p:txBody>
      </p:sp>
      <p:pic>
        <p:nvPicPr>
          <p:cNvPr id="3" name="Picture 2">
            <a:extLst>
              <a:ext uri="{FF2B5EF4-FFF2-40B4-BE49-F238E27FC236}">
                <a16:creationId xmlns:a16="http://schemas.microsoft.com/office/drawing/2014/main" id="{ABB3D664-1D28-264D-9E08-EBBB9C82113A}"/>
              </a:ext>
            </a:extLst>
          </p:cNvPr>
          <p:cNvPicPr>
            <a:picLocks noChangeAspect="1"/>
          </p:cNvPicPr>
          <p:nvPr/>
        </p:nvPicPr>
        <p:blipFill>
          <a:blip r:embed="rId2"/>
          <a:stretch>
            <a:fillRect/>
          </a:stretch>
        </p:blipFill>
        <p:spPr>
          <a:xfrm>
            <a:off x="830976" y="143740"/>
            <a:ext cx="6100315" cy="6615835"/>
          </a:xfrm>
          <a:prstGeom prst="rect">
            <a:avLst/>
          </a:prstGeom>
        </p:spPr>
      </p:pic>
    </p:spTree>
    <p:extLst>
      <p:ext uri="{BB962C8B-B14F-4D97-AF65-F5344CB8AC3E}">
        <p14:creationId xmlns:p14="http://schemas.microsoft.com/office/powerpoint/2010/main" val="3571894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a:extLst>
              <a:ext uri="{FF2B5EF4-FFF2-40B4-BE49-F238E27FC236}">
                <a16:creationId xmlns:a16="http://schemas.microsoft.com/office/drawing/2014/main" id="{B664301D-261D-D645-A928-5F426C429A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6C93434-74C9-4843-8DB8-FA5149B0C80B}" type="slidenum">
              <a:rPr lang="en-US" altLang="en-US" sz="1200"/>
              <a:pPr/>
              <a:t>54</a:t>
            </a:fld>
            <a:endParaRPr lang="en-US" altLang="en-US" sz="1200"/>
          </a:p>
        </p:txBody>
      </p:sp>
      <p:sp>
        <p:nvSpPr>
          <p:cNvPr id="66563" name="Rectangle 4">
            <a:extLst>
              <a:ext uri="{FF2B5EF4-FFF2-40B4-BE49-F238E27FC236}">
                <a16:creationId xmlns:a16="http://schemas.microsoft.com/office/drawing/2014/main" id="{145FED8D-DC3B-B34F-9F45-E0A7301D60B8}"/>
              </a:ext>
            </a:extLst>
          </p:cNvPr>
          <p:cNvSpPr>
            <a:spLocks noGrp="1" noChangeArrowheads="1"/>
          </p:cNvSpPr>
          <p:nvPr>
            <p:ph type="title"/>
          </p:nvPr>
        </p:nvSpPr>
        <p:spPr/>
        <p:txBody>
          <a:bodyPr/>
          <a:lstStyle/>
          <a:p>
            <a:r>
              <a:rPr lang="en-US" altLang="en-US" sz="4000">
                <a:ea typeface="ＭＳ Ｐゴシック" panose="020B0600070205080204" pitchFamily="34" charset="-128"/>
              </a:rPr>
              <a:t>Optical Microscopy</a:t>
            </a:r>
          </a:p>
        </p:txBody>
      </p:sp>
      <p:sp>
        <p:nvSpPr>
          <p:cNvPr id="66564" name="Rectangle 5">
            <a:extLst>
              <a:ext uri="{FF2B5EF4-FFF2-40B4-BE49-F238E27FC236}">
                <a16:creationId xmlns:a16="http://schemas.microsoft.com/office/drawing/2014/main" id="{AEDFAC6B-AAAF-1F4A-8AD7-103E02E80936}"/>
              </a:ext>
            </a:extLst>
          </p:cNvPr>
          <p:cNvSpPr>
            <a:spLocks noGrp="1" noChangeArrowheads="1"/>
          </p:cNvSpPr>
          <p:nvPr>
            <p:ph type="body" idx="1"/>
          </p:nvPr>
        </p:nvSpPr>
        <p:spPr>
          <a:xfrm>
            <a:off x="685800" y="1552575"/>
            <a:ext cx="7772400" cy="4114800"/>
          </a:xfrm>
        </p:spPr>
        <p:txBody>
          <a:bodyPr/>
          <a:lstStyle/>
          <a:p>
            <a:r>
              <a:rPr lang="en-US" altLang="en-US">
                <a:ea typeface="ＭＳ Ｐゴシック" panose="020B0600070205080204" pitchFamily="34" charset="-128"/>
              </a:rPr>
              <a:t>Polarized light </a:t>
            </a:r>
          </a:p>
          <a:p>
            <a:pPr lvl="1"/>
            <a:r>
              <a:rPr lang="en-US" altLang="en-US">
                <a:ea typeface="ＭＳ Ｐゴシック" panose="020B0600070205080204" pitchFamily="34" charset="-128"/>
              </a:rPr>
              <a:t>metallographic scopes often use polarized light to increase contrast</a:t>
            </a:r>
          </a:p>
          <a:p>
            <a:pPr lvl="1"/>
            <a:r>
              <a:rPr lang="en-US" altLang="en-US">
                <a:ea typeface="ＭＳ Ｐゴシック" panose="020B0600070205080204" pitchFamily="34" charset="-128"/>
              </a:rPr>
              <a:t>Also used for transparent samples such as polymers</a:t>
            </a:r>
          </a:p>
          <a:p>
            <a:endParaRPr lang="en-US" altLang="en-US">
              <a:ea typeface="ＭＳ Ｐゴシック" panose="020B0600070205080204" pitchFamily="34" charset="-12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a:extLst>
              <a:ext uri="{FF2B5EF4-FFF2-40B4-BE49-F238E27FC236}">
                <a16:creationId xmlns:a16="http://schemas.microsoft.com/office/drawing/2014/main" id="{30EC15D4-03E0-D847-B5F2-C78CE81CFF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E65F0C2-0542-4B47-A711-C3772FD8E34C}" type="slidenum">
              <a:rPr lang="en-US" altLang="en-US" sz="1200"/>
              <a:pPr/>
              <a:t>55</a:t>
            </a:fld>
            <a:endParaRPr lang="en-US" altLang="en-US" sz="1200"/>
          </a:p>
        </p:txBody>
      </p:sp>
      <p:sp>
        <p:nvSpPr>
          <p:cNvPr id="68611" name="Rectangle 2">
            <a:extLst>
              <a:ext uri="{FF2B5EF4-FFF2-40B4-BE49-F238E27FC236}">
                <a16:creationId xmlns:a16="http://schemas.microsoft.com/office/drawing/2014/main" id="{4DAAE818-6F14-F747-B669-5EB18FD056ED}"/>
              </a:ext>
            </a:extLst>
          </p:cNvPr>
          <p:cNvSpPr>
            <a:spLocks noGrp="1" noChangeArrowheads="1"/>
          </p:cNvSpPr>
          <p:nvPr>
            <p:ph type="title"/>
          </p:nvPr>
        </p:nvSpPr>
        <p:spPr>
          <a:xfrm>
            <a:off x="436562" y="130147"/>
            <a:ext cx="8382000" cy="685800"/>
          </a:xfrm>
        </p:spPr>
        <p:txBody>
          <a:bodyPr/>
          <a:lstStyle/>
          <a:p>
            <a:r>
              <a:rPr lang="en-US" altLang="en-US" sz="4000" dirty="0">
                <a:ea typeface="ＭＳ Ｐゴシック" panose="020B0600070205080204" pitchFamily="34" charset="-128"/>
              </a:rPr>
              <a:t>Microscopy</a:t>
            </a:r>
          </a:p>
        </p:txBody>
      </p:sp>
      <p:sp>
        <p:nvSpPr>
          <p:cNvPr id="68612" name="Rectangle 3">
            <a:extLst>
              <a:ext uri="{FF2B5EF4-FFF2-40B4-BE49-F238E27FC236}">
                <a16:creationId xmlns:a16="http://schemas.microsoft.com/office/drawing/2014/main" id="{DD94E7EE-734D-8F40-A51F-21EFCBDE3F1C}"/>
              </a:ext>
            </a:extLst>
          </p:cNvPr>
          <p:cNvSpPr>
            <a:spLocks noGrp="1" noChangeArrowheads="1"/>
          </p:cNvSpPr>
          <p:nvPr>
            <p:ph type="body" idx="1"/>
          </p:nvPr>
        </p:nvSpPr>
        <p:spPr>
          <a:xfrm>
            <a:off x="525575" y="1039363"/>
            <a:ext cx="8415338" cy="4892675"/>
          </a:xfrm>
        </p:spPr>
        <p:txBody>
          <a:bodyPr/>
          <a:lstStyle/>
          <a:p>
            <a:pPr>
              <a:buFontTx/>
              <a:buNone/>
            </a:pPr>
            <a:r>
              <a:rPr lang="en-US" altLang="en-US" sz="2400" dirty="0">
                <a:ea typeface="ＭＳ Ｐゴシック" panose="020B0600070205080204" pitchFamily="34" charset="-128"/>
              </a:rPr>
              <a:t>Optical resolution ca. 10</a:t>
            </a:r>
            <a:r>
              <a:rPr lang="en-US" altLang="en-US" sz="2400" baseline="30000" dirty="0">
                <a:ea typeface="ＭＳ Ｐゴシック" panose="020B0600070205080204" pitchFamily="34" charset="-128"/>
              </a:rPr>
              <a:t>-6 </a:t>
            </a:r>
            <a:r>
              <a:rPr lang="en-US" altLang="en-US" sz="2400" dirty="0">
                <a:ea typeface="ＭＳ Ｐゴシック" panose="020B0600070205080204" pitchFamily="34" charset="-128"/>
              </a:rPr>
              <a:t>m = 1 </a:t>
            </a:r>
            <a:r>
              <a:rPr lang="en-US" altLang="en-US" sz="2400" dirty="0">
                <a:ea typeface="ＭＳ Ｐゴシック" panose="020B0600070205080204" pitchFamily="34" charset="-128"/>
                <a:sym typeface="Symbol" pitchFamily="2" charset="2"/>
              </a:rPr>
              <a:t></a:t>
            </a:r>
            <a:r>
              <a:rPr lang="en-US" altLang="en-US" sz="2400" dirty="0">
                <a:ea typeface="ＭＳ Ｐゴシック" panose="020B0600070205080204" pitchFamily="34" charset="-128"/>
              </a:rPr>
              <a:t>m = 1000 nm</a:t>
            </a:r>
          </a:p>
          <a:p>
            <a:pPr lvl="1">
              <a:buNone/>
            </a:pPr>
            <a:r>
              <a:rPr lang="en-US" altLang="en-US" sz="2000" dirty="0">
                <a:ea typeface="ＭＳ Ｐゴシック" panose="020B0600070205080204" pitchFamily="34" charset="-128"/>
              </a:rPr>
              <a:t>Wavelength of visible light: 400-700 nm</a:t>
            </a:r>
          </a:p>
          <a:p>
            <a:pPr>
              <a:buFontTx/>
              <a:buNone/>
            </a:pPr>
            <a:r>
              <a:rPr lang="en-US" altLang="en-US" sz="2400" dirty="0">
                <a:ea typeface="ＭＳ Ｐゴシック" panose="020B0600070205080204" pitchFamily="34" charset="-128"/>
              </a:rPr>
              <a:t>For higher resolution need small wavelengths</a:t>
            </a:r>
          </a:p>
          <a:p>
            <a:pPr lvl="1"/>
            <a:r>
              <a:rPr lang="en-US" altLang="en-US" sz="2400" dirty="0">
                <a:ea typeface="ＭＳ Ｐゴシック" panose="020B0600070205080204" pitchFamily="34" charset="-128"/>
              </a:rPr>
              <a:t>X-Rays?  Wavelength: Cu </a:t>
            </a:r>
            <a:r>
              <a:rPr lang="en-US" altLang="en-US" sz="2400" dirty="0" err="1">
                <a:ea typeface="ＭＳ Ｐゴシック" panose="020B0600070205080204" pitchFamily="34" charset="-128"/>
              </a:rPr>
              <a:t>K</a:t>
            </a:r>
            <a:r>
              <a:rPr lang="en-US" altLang="en-US" sz="2400" dirty="0" err="1">
                <a:latin typeface="Symbol" pitchFamily="2" charset="2"/>
                <a:ea typeface="ＭＳ Ｐゴシック" panose="020B0600070205080204" pitchFamily="34" charset="-128"/>
              </a:rPr>
              <a:t>a</a:t>
            </a:r>
            <a:r>
              <a:rPr lang="en-US" altLang="en-US" sz="2400" dirty="0">
                <a:ea typeface="ＭＳ Ｐゴシック" panose="020B0600070205080204" pitchFamily="34" charset="-128"/>
              </a:rPr>
              <a:t> 0.154 nm (1.54 </a:t>
            </a:r>
            <a:r>
              <a:rPr lang="en-US" altLang="en-US" sz="2400" dirty="0" err="1">
                <a:ea typeface="ＭＳ Ｐゴシック" panose="020B0600070205080204" pitchFamily="34" charset="-128"/>
              </a:rPr>
              <a:t>Ang</a:t>
            </a:r>
            <a:r>
              <a:rPr lang="en-US" altLang="en-US" sz="2400" dirty="0">
                <a:ea typeface="ＭＳ Ｐゴシック" panose="020B0600070205080204" pitchFamily="34" charset="-128"/>
              </a:rPr>
              <a:t>)</a:t>
            </a:r>
          </a:p>
          <a:p>
            <a:pPr lvl="2"/>
            <a:r>
              <a:rPr lang="en-US" altLang="en-US" sz="2000" dirty="0">
                <a:ea typeface="ＭＳ Ｐゴシック" panose="020B0600070205080204" pitchFamily="34" charset="-128"/>
              </a:rPr>
              <a:t>Difficult to focus, scattering OK</a:t>
            </a:r>
          </a:p>
          <a:p>
            <a:pPr lvl="1"/>
            <a:r>
              <a:rPr lang="en-US" altLang="en-US" sz="2400" dirty="0">
                <a:ea typeface="ＭＳ Ｐゴシック" panose="020B0600070205080204" pitchFamily="34" charset="-128"/>
              </a:rPr>
              <a:t>Electrons</a:t>
            </a:r>
          </a:p>
          <a:p>
            <a:pPr lvl="2"/>
            <a:r>
              <a:rPr lang="en-US" altLang="en-US" sz="2000" dirty="0">
                <a:ea typeface="ＭＳ Ｐゴシック" panose="020B0600070205080204" pitchFamily="34" charset="-128"/>
              </a:rPr>
              <a:t>Electron beam focused by magnetic lenses</a:t>
            </a:r>
          </a:p>
          <a:p>
            <a:pPr lvl="2"/>
            <a:r>
              <a:rPr lang="en-US" altLang="en-US" sz="2000" dirty="0">
                <a:ea typeface="ＭＳ Ｐゴシック" panose="020B0600070205080204" pitchFamily="34" charset="-128"/>
              </a:rPr>
              <a:t>Voltages 5 kV : 100-400 kV : 1 MV</a:t>
            </a:r>
          </a:p>
          <a:p>
            <a:pPr lvl="2"/>
            <a:r>
              <a:rPr lang="en-US" altLang="en-US" sz="2000" dirty="0">
                <a:ea typeface="ＭＳ Ｐゴシック" panose="020B0600070205080204" pitchFamily="34" charset="-128"/>
              </a:rPr>
              <a:t>Wavelengths ~ 3 pm (0.003 nm) </a:t>
            </a:r>
          </a:p>
          <a:p>
            <a:pPr lvl="3"/>
            <a:r>
              <a:rPr lang="en-US" altLang="en-US" sz="1800" dirty="0">
                <a:ea typeface="ＭＳ Ｐゴシック" panose="020B0600070205080204" pitchFamily="34" charset="-128"/>
              </a:rPr>
              <a:t>Magnifications - 1,000,000X</a:t>
            </a:r>
          </a:p>
          <a:p>
            <a:pPr lvl="2"/>
            <a:r>
              <a:rPr lang="en-US" altLang="en-US" sz="2000" dirty="0">
                <a:ea typeface="ＭＳ Ｐゴシック" panose="020B0600070205080204" pitchFamily="34" charset="-128"/>
              </a:rPr>
              <a:t>Atomic resolution possible… approaching 0.05 nm (0.5 </a:t>
            </a:r>
            <a:r>
              <a:rPr lang="en-US" altLang="en-US" sz="2000" dirty="0" err="1">
                <a:ea typeface="ＭＳ Ｐゴシック" panose="020B0600070205080204" pitchFamily="34" charset="-128"/>
              </a:rPr>
              <a:t>Ang</a:t>
            </a:r>
            <a:r>
              <a:rPr lang="en-US" altLang="en-US" sz="2000" dirty="0">
                <a:ea typeface="ＭＳ Ｐゴシック" panose="020B0600070205080204" pitchFamily="34" charset="-128"/>
              </a:rPr>
              <a:t>) </a:t>
            </a:r>
          </a:p>
          <a:p>
            <a:pPr lvl="2"/>
            <a:r>
              <a:rPr lang="en-US" altLang="en-US" sz="2000" dirty="0">
                <a:ea typeface="ＭＳ Ｐゴシック" panose="020B0600070205080204" pitchFamily="34" charset="-128"/>
              </a:rPr>
              <a:t>Scanning EM (SEM): 1 kV – 30 kV</a:t>
            </a:r>
          </a:p>
          <a:p>
            <a:pPr lvl="2"/>
            <a:r>
              <a:rPr lang="en-US" altLang="en-US" sz="2000" dirty="0">
                <a:ea typeface="ＭＳ Ｐゴシック" panose="020B0600070205080204" pitchFamily="34" charset="-128"/>
              </a:rPr>
              <a:t>Transmission EM (TEM) : 200-400 kV</a:t>
            </a:r>
          </a:p>
          <a:p>
            <a:pPr lvl="2"/>
            <a:r>
              <a:rPr lang="en-US" altLang="en-US" sz="2000" dirty="0">
                <a:ea typeface="ＭＳ Ｐゴシック" panose="020B0600070205080204" pitchFamily="34" charset="-128"/>
              </a:rPr>
              <a:t>STEM</a:t>
            </a:r>
          </a:p>
          <a:p>
            <a:pPr lvl="1"/>
            <a:endParaRPr lang="en-US" altLang="en-US" sz="2400" dirty="0">
              <a:ea typeface="ＭＳ Ｐゴシック" panose="020B0600070205080204" pitchFamily="34" charset="-12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E0CAC471-FB44-4846-BA60-0789C95287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1A6DCCD-62E9-DE49-8F95-1E928BE0AD71}" type="slidenum">
              <a:rPr lang="en-US" altLang="en-US" sz="1200"/>
              <a:pPr/>
              <a:t>56</a:t>
            </a:fld>
            <a:endParaRPr lang="en-US" altLang="en-US" sz="1200"/>
          </a:p>
        </p:txBody>
      </p:sp>
      <p:sp>
        <p:nvSpPr>
          <p:cNvPr id="70659" name="Rectangle 2">
            <a:extLst>
              <a:ext uri="{FF2B5EF4-FFF2-40B4-BE49-F238E27FC236}">
                <a16:creationId xmlns:a16="http://schemas.microsoft.com/office/drawing/2014/main" id="{D7C521B1-A68D-A243-B7E0-C3B6333B4AB0}"/>
              </a:ext>
            </a:extLst>
          </p:cNvPr>
          <p:cNvSpPr>
            <a:spLocks noChangeArrowheads="1"/>
          </p:cNvSpPr>
          <p:nvPr/>
        </p:nvSpPr>
        <p:spPr bwMode="auto">
          <a:xfrm>
            <a:off x="757238" y="2614613"/>
            <a:ext cx="52085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  Atoms can be arranged and imaged!</a:t>
            </a:r>
          </a:p>
        </p:txBody>
      </p:sp>
      <p:sp>
        <p:nvSpPr>
          <p:cNvPr id="70660" name="Rectangle 3">
            <a:extLst>
              <a:ext uri="{FF2B5EF4-FFF2-40B4-BE49-F238E27FC236}">
                <a16:creationId xmlns:a16="http://schemas.microsoft.com/office/drawing/2014/main" id="{4F2443A7-5A13-A540-9060-B11DD24FC485}"/>
              </a:ext>
            </a:extLst>
          </p:cNvPr>
          <p:cNvSpPr>
            <a:spLocks noChangeArrowheads="1"/>
          </p:cNvSpPr>
          <p:nvPr/>
        </p:nvSpPr>
        <p:spPr bwMode="auto">
          <a:xfrm>
            <a:off x="1014413" y="4962525"/>
            <a:ext cx="2667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t>Carbon monoxide molecules arranged on a platinum (111) surface.</a:t>
            </a:r>
          </a:p>
        </p:txBody>
      </p:sp>
      <p:pic>
        <p:nvPicPr>
          <p:cNvPr id="70662" name="Picture 5">
            <a:extLst>
              <a:ext uri="{FF2B5EF4-FFF2-40B4-BE49-F238E27FC236}">
                <a16:creationId xmlns:a16="http://schemas.microsoft.com/office/drawing/2014/main" id="{83834DF8-52F2-DA47-85CD-935880D16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3057525"/>
            <a:ext cx="121920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6">
            <a:extLst>
              <a:ext uri="{FF2B5EF4-FFF2-40B4-BE49-F238E27FC236}">
                <a16:creationId xmlns:a16="http://schemas.microsoft.com/office/drawing/2014/main" id="{011DDA9A-CFED-8B48-891D-F47B7E91D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300" y="3133725"/>
            <a:ext cx="1230313"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7">
            <a:extLst>
              <a:ext uri="{FF2B5EF4-FFF2-40B4-BE49-F238E27FC236}">
                <a16:creationId xmlns:a16="http://schemas.microsoft.com/office/drawing/2014/main" id="{35F06E3C-DA16-8043-93C5-0B09590BE695}"/>
              </a:ext>
            </a:extLst>
          </p:cNvPr>
          <p:cNvSpPr>
            <a:spLocks noChangeArrowheads="1"/>
          </p:cNvSpPr>
          <p:nvPr/>
        </p:nvSpPr>
        <p:spPr bwMode="auto">
          <a:xfrm>
            <a:off x="4281488" y="4824413"/>
            <a:ext cx="2667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t>Iron atoms arranged on a copper (111) surface.  These Kanji characters represent the word “atom”.</a:t>
            </a:r>
          </a:p>
        </p:txBody>
      </p:sp>
      <p:sp>
        <p:nvSpPr>
          <p:cNvPr id="70665" name="Rectangle 8">
            <a:extLst>
              <a:ext uri="{FF2B5EF4-FFF2-40B4-BE49-F238E27FC236}">
                <a16:creationId xmlns:a16="http://schemas.microsoft.com/office/drawing/2014/main" id="{0AA5D828-414D-0A4E-9D68-E67EFE1E9CBE}"/>
              </a:ext>
            </a:extLst>
          </p:cNvPr>
          <p:cNvSpPr>
            <a:spLocks noGrp="1" noChangeArrowheads="1"/>
          </p:cNvSpPr>
          <p:nvPr>
            <p:ph type="title" idx="4294967295"/>
          </p:nvPr>
        </p:nvSpPr>
        <p:spPr>
          <a:xfrm>
            <a:off x="0" y="904875"/>
            <a:ext cx="9144000" cy="533400"/>
          </a:xfrm>
        </p:spPr>
        <p:txBody>
          <a:bodyPr/>
          <a:lstStyle/>
          <a:p>
            <a:r>
              <a:rPr lang="en-US" altLang="en-US">
                <a:ea typeface="ＭＳ Ｐゴシック" panose="020B0600070205080204" pitchFamily="34" charset="-128"/>
              </a:rPr>
              <a:t>Scanned Probe Microscopies: </a:t>
            </a:r>
            <a:br>
              <a:rPr lang="en-US" altLang="en-US">
                <a:ea typeface="ＭＳ Ｐゴシック" panose="020B0600070205080204" pitchFamily="34" charset="-128"/>
              </a:rPr>
            </a:br>
            <a:r>
              <a:rPr lang="en-US" altLang="en-US">
                <a:ea typeface="ＭＳ Ｐゴシック" panose="020B0600070205080204" pitchFamily="34" charset="-128"/>
              </a:rPr>
              <a:t>Scanning Tunneling Microscopy (STM)</a:t>
            </a:r>
            <a:br>
              <a:rPr lang="en-US" altLang="en-US">
                <a:ea typeface="ＭＳ Ｐゴシック" panose="020B0600070205080204" pitchFamily="34" charset="-128"/>
              </a:rPr>
            </a:br>
            <a:r>
              <a:rPr lang="en-US" altLang="en-US">
                <a:ea typeface="ＭＳ Ｐゴシック" panose="020B0600070205080204" pitchFamily="34" charset="-128"/>
              </a:rPr>
              <a:t>Atomic Force Microscopy (AFM)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1">
            <a:extLst>
              <a:ext uri="{FF2B5EF4-FFF2-40B4-BE49-F238E27FC236}">
                <a16:creationId xmlns:a16="http://schemas.microsoft.com/office/drawing/2014/main" id="{3633D84A-0FF7-A942-94D3-FB3A5E2B09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4A7956F-3815-D74C-AFF0-8CD0A3BFD637}" type="slidenum">
              <a:rPr lang="en-US" altLang="en-US" sz="1200"/>
              <a:pPr/>
              <a:t>57</a:t>
            </a:fld>
            <a:endParaRPr lang="en-US" altLang="en-US" sz="1200"/>
          </a:p>
        </p:txBody>
      </p:sp>
      <p:pic>
        <p:nvPicPr>
          <p:cNvPr id="72707" name="Picture 3">
            <a:extLst>
              <a:ext uri="{FF2B5EF4-FFF2-40B4-BE49-F238E27FC236}">
                <a16:creationId xmlns:a16="http://schemas.microsoft.com/office/drawing/2014/main" id="{5BDCE5F3-39BA-2E40-8069-791D1DE993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95300"/>
            <a:ext cx="48260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4">
            <a:extLst>
              <a:ext uri="{FF2B5EF4-FFF2-40B4-BE49-F238E27FC236}">
                <a16:creationId xmlns:a16="http://schemas.microsoft.com/office/drawing/2014/main" id="{19252245-6203-B947-A6C5-D0D98CC576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1713" y="498475"/>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5">
            <a:extLst>
              <a:ext uri="{FF2B5EF4-FFF2-40B4-BE49-F238E27FC236}">
                <a16:creationId xmlns:a16="http://schemas.microsoft.com/office/drawing/2014/main" id="{6B565BDB-BA29-3649-80AB-CDFFB5253DF7}"/>
              </a:ext>
            </a:extLst>
          </p:cNvPr>
          <p:cNvSpPr>
            <a:spLocks noChangeArrowheads="1"/>
          </p:cNvSpPr>
          <p:nvPr/>
        </p:nvSpPr>
        <p:spPr bwMode="auto">
          <a:xfrm>
            <a:off x="4975225" y="5627688"/>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http://www.princeton.edu/~kahnlab/STMImages. </a:t>
            </a:r>
          </a:p>
        </p:txBody>
      </p:sp>
      <p:sp>
        <p:nvSpPr>
          <p:cNvPr id="72710" name="Rectangle 6">
            <a:extLst>
              <a:ext uri="{FF2B5EF4-FFF2-40B4-BE49-F238E27FC236}">
                <a16:creationId xmlns:a16="http://schemas.microsoft.com/office/drawing/2014/main" id="{A8323567-6443-1F48-ADD8-C8E75C7A2E42}"/>
              </a:ext>
            </a:extLst>
          </p:cNvPr>
          <p:cNvSpPr>
            <a:spLocks noChangeArrowheads="1"/>
          </p:cNvSpPr>
          <p:nvPr/>
        </p:nvSpPr>
        <p:spPr bwMode="auto">
          <a:xfrm>
            <a:off x="112713" y="565785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http://www.nisenet.org/publicbeta/articles/seeing_atoms/index.html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D8372B-866D-FB43-9E27-95A87DB8D2D9}"/>
              </a:ext>
            </a:extLst>
          </p:cNvPr>
          <p:cNvSpPr>
            <a:spLocks noGrp="1"/>
          </p:cNvSpPr>
          <p:nvPr>
            <p:ph type="sldNum" sz="quarter" idx="12"/>
          </p:nvPr>
        </p:nvSpPr>
        <p:spPr/>
        <p:txBody>
          <a:bodyPr/>
          <a:lstStyle/>
          <a:p>
            <a:fld id="{0EF2035A-8C90-6743-A957-00E830B40E4E}" type="slidenum">
              <a:rPr lang="en-US" altLang="en-US" smtClean="0"/>
              <a:pPr/>
              <a:t>58</a:t>
            </a:fld>
            <a:endParaRPr lang="en-US" altLang="en-US"/>
          </a:p>
        </p:txBody>
      </p:sp>
      <p:pic>
        <p:nvPicPr>
          <p:cNvPr id="4" name="Picture 3">
            <a:extLst>
              <a:ext uri="{FF2B5EF4-FFF2-40B4-BE49-F238E27FC236}">
                <a16:creationId xmlns:a16="http://schemas.microsoft.com/office/drawing/2014/main" id="{102FF351-637D-3847-BF20-D78E09327D8C}"/>
              </a:ext>
            </a:extLst>
          </p:cNvPr>
          <p:cNvPicPr>
            <a:picLocks noChangeAspect="1"/>
          </p:cNvPicPr>
          <p:nvPr/>
        </p:nvPicPr>
        <p:blipFill>
          <a:blip r:embed="rId2"/>
          <a:stretch>
            <a:fillRect/>
          </a:stretch>
        </p:blipFill>
        <p:spPr>
          <a:xfrm>
            <a:off x="1131145" y="0"/>
            <a:ext cx="6881710" cy="6858000"/>
          </a:xfrm>
          <a:prstGeom prst="rect">
            <a:avLst/>
          </a:prstGeom>
        </p:spPr>
      </p:pic>
    </p:spTree>
    <p:extLst>
      <p:ext uri="{BB962C8B-B14F-4D97-AF65-F5344CB8AC3E}">
        <p14:creationId xmlns:p14="http://schemas.microsoft.com/office/powerpoint/2010/main" val="4133043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5E4B1E-7238-F949-8E94-637A00380F8E}"/>
              </a:ext>
            </a:extLst>
          </p:cNvPr>
          <p:cNvSpPr>
            <a:spLocks noGrp="1"/>
          </p:cNvSpPr>
          <p:nvPr>
            <p:ph type="sldNum" sz="quarter" idx="12"/>
          </p:nvPr>
        </p:nvSpPr>
        <p:spPr/>
        <p:txBody>
          <a:bodyPr/>
          <a:lstStyle/>
          <a:p>
            <a:fld id="{0EF2035A-8C90-6743-A957-00E830B40E4E}" type="slidenum">
              <a:rPr lang="en-US" altLang="en-US" smtClean="0"/>
              <a:pPr/>
              <a:t>59</a:t>
            </a:fld>
            <a:endParaRPr lang="en-US" altLang="en-US"/>
          </a:p>
        </p:txBody>
      </p:sp>
      <p:pic>
        <p:nvPicPr>
          <p:cNvPr id="3" name="Picture 2">
            <a:extLst>
              <a:ext uri="{FF2B5EF4-FFF2-40B4-BE49-F238E27FC236}">
                <a16:creationId xmlns:a16="http://schemas.microsoft.com/office/drawing/2014/main" id="{5C3D813F-B52A-F248-AC8F-22DA34391AB9}"/>
              </a:ext>
            </a:extLst>
          </p:cNvPr>
          <p:cNvPicPr>
            <a:picLocks noChangeAspect="1"/>
          </p:cNvPicPr>
          <p:nvPr/>
        </p:nvPicPr>
        <p:blipFill>
          <a:blip r:embed="rId2"/>
          <a:stretch>
            <a:fillRect/>
          </a:stretch>
        </p:blipFill>
        <p:spPr>
          <a:xfrm>
            <a:off x="0" y="0"/>
            <a:ext cx="2652101" cy="3225358"/>
          </a:xfrm>
          <a:prstGeom prst="rect">
            <a:avLst/>
          </a:prstGeom>
        </p:spPr>
      </p:pic>
      <p:pic>
        <p:nvPicPr>
          <p:cNvPr id="4" name="Picture 3">
            <a:extLst>
              <a:ext uri="{FF2B5EF4-FFF2-40B4-BE49-F238E27FC236}">
                <a16:creationId xmlns:a16="http://schemas.microsoft.com/office/drawing/2014/main" id="{D55B9738-E1B8-4246-8AFF-A01C05EEEB99}"/>
              </a:ext>
            </a:extLst>
          </p:cNvPr>
          <p:cNvPicPr>
            <a:picLocks noChangeAspect="1"/>
          </p:cNvPicPr>
          <p:nvPr/>
        </p:nvPicPr>
        <p:blipFill>
          <a:blip r:embed="rId3"/>
          <a:stretch>
            <a:fillRect/>
          </a:stretch>
        </p:blipFill>
        <p:spPr>
          <a:xfrm>
            <a:off x="2786546" y="9871"/>
            <a:ext cx="1833162" cy="3225358"/>
          </a:xfrm>
          <a:prstGeom prst="rect">
            <a:avLst/>
          </a:prstGeom>
        </p:spPr>
      </p:pic>
      <p:pic>
        <p:nvPicPr>
          <p:cNvPr id="5" name="Picture 4">
            <a:extLst>
              <a:ext uri="{FF2B5EF4-FFF2-40B4-BE49-F238E27FC236}">
                <a16:creationId xmlns:a16="http://schemas.microsoft.com/office/drawing/2014/main" id="{89B8F789-60B7-1648-85A2-DD869457496D}"/>
              </a:ext>
            </a:extLst>
          </p:cNvPr>
          <p:cNvPicPr>
            <a:picLocks noChangeAspect="1"/>
          </p:cNvPicPr>
          <p:nvPr/>
        </p:nvPicPr>
        <p:blipFill>
          <a:blip r:embed="rId4"/>
          <a:stretch>
            <a:fillRect/>
          </a:stretch>
        </p:blipFill>
        <p:spPr>
          <a:xfrm>
            <a:off x="4826442" y="9871"/>
            <a:ext cx="4317558" cy="3238169"/>
          </a:xfrm>
          <a:prstGeom prst="rect">
            <a:avLst/>
          </a:prstGeom>
        </p:spPr>
      </p:pic>
      <p:pic>
        <p:nvPicPr>
          <p:cNvPr id="6" name="Picture 5">
            <a:extLst>
              <a:ext uri="{FF2B5EF4-FFF2-40B4-BE49-F238E27FC236}">
                <a16:creationId xmlns:a16="http://schemas.microsoft.com/office/drawing/2014/main" id="{8FE8B450-8235-384B-BE3E-B2CEEB3ADF13}"/>
              </a:ext>
            </a:extLst>
          </p:cNvPr>
          <p:cNvPicPr>
            <a:picLocks noChangeAspect="1"/>
          </p:cNvPicPr>
          <p:nvPr/>
        </p:nvPicPr>
        <p:blipFill>
          <a:blip r:embed="rId5"/>
          <a:stretch>
            <a:fillRect/>
          </a:stretch>
        </p:blipFill>
        <p:spPr>
          <a:xfrm>
            <a:off x="562035" y="3499402"/>
            <a:ext cx="2005186" cy="3046454"/>
          </a:xfrm>
          <a:prstGeom prst="rect">
            <a:avLst/>
          </a:prstGeom>
        </p:spPr>
      </p:pic>
      <p:pic>
        <p:nvPicPr>
          <p:cNvPr id="7" name="Picture 6">
            <a:extLst>
              <a:ext uri="{FF2B5EF4-FFF2-40B4-BE49-F238E27FC236}">
                <a16:creationId xmlns:a16="http://schemas.microsoft.com/office/drawing/2014/main" id="{E544B941-4EAC-7849-BDD6-26AF3E0F57AA}"/>
              </a:ext>
            </a:extLst>
          </p:cNvPr>
          <p:cNvPicPr>
            <a:picLocks noChangeAspect="1"/>
          </p:cNvPicPr>
          <p:nvPr/>
        </p:nvPicPr>
        <p:blipFill>
          <a:blip r:embed="rId6"/>
          <a:stretch>
            <a:fillRect/>
          </a:stretch>
        </p:blipFill>
        <p:spPr>
          <a:xfrm>
            <a:off x="3027444" y="3484977"/>
            <a:ext cx="2290638" cy="3152706"/>
          </a:xfrm>
          <a:prstGeom prst="rect">
            <a:avLst/>
          </a:prstGeom>
        </p:spPr>
      </p:pic>
      <p:pic>
        <p:nvPicPr>
          <p:cNvPr id="8" name="Picture 7">
            <a:extLst>
              <a:ext uri="{FF2B5EF4-FFF2-40B4-BE49-F238E27FC236}">
                <a16:creationId xmlns:a16="http://schemas.microsoft.com/office/drawing/2014/main" id="{21CE2CBE-13CB-C34A-A742-55669E067BE1}"/>
              </a:ext>
            </a:extLst>
          </p:cNvPr>
          <p:cNvPicPr>
            <a:picLocks noChangeAspect="1"/>
          </p:cNvPicPr>
          <p:nvPr/>
        </p:nvPicPr>
        <p:blipFill>
          <a:blip r:embed="rId7"/>
          <a:stretch>
            <a:fillRect/>
          </a:stretch>
        </p:blipFill>
        <p:spPr>
          <a:xfrm>
            <a:off x="5803874" y="3484977"/>
            <a:ext cx="3048026" cy="3152706"/>
          </a:xfrm>
          <a:prstGeom prst="rect">
            <a:avLst/>
          </a:prstGeom>
        </p:spPr>
      </p:pic>
      <p:sp>
        <p:nvSpPr>
          <p:cNvPr id="9" name="TextBox 8">
            <a:extLst>
              <a:ext uri="{FF2B5EF4-FFF2-40B4-BE49-F238E27FC236}">
                <a16:creationId xmlns:a16="http://schemas.microsoft.com/office/drawing/2014/main" id="{761A2865-21E2-3544-B6A6-5D57A42570EF}"/>
              </a:ext>
            </a:extLst>
          </p:cNvPr>
          <p:cNvSpPr txBox="1"/>
          <p:nvPr/>
        </p:nvSpPr>
        <p:spPr>
          <a:xfrm>
            <a:off x="-75960" y="3160848"/>
            <a:ext cx="2475229" cy="338554"/>
          </a:xfrm>
          <a:prstGeom prst="rect">
            <a:avLst/>
          </a:prstGeom>
          <a:noFill/>
        </p:spPr>
        <p:txBody>
          <a:bodyPr wrap="none" rtlCol="0">
            <a:spAutoFit/>
          </a:bodyPr>
          <a:lstStyle/>
          <a:p>
            <a:r>
              <a:rPr lang="en-US" sz="1600" dirty="0"/>
              <a:t>Zeiss Auriga 60 FIB/SEM</a:t>
            </a:r>
          </a:p>
        </p:txBody>
      </p:sp>
      <p:sp>
        <p:nvSpPr>
          <p:cNvPr id="10" name="TextBox 9">
            <a:extLst>
              <a:ext uri="{FF2B5EF4-FFF2-40B4-BE49-F238E27FC236}">
                <a16:creationId xmlns:a16="http://schemas.microsoft.com/office/drawing/2014/main" id="{9A64F1EC-16F4-FE4B-8C71-346093017847}"/>
              </a:ext>
            </a:extLst>
          </p:cNvPr>
          <p:cNvSpPr txBox="1"/>
          <p:nvPr/>
        </p:nvSpPr>
        <p:spPr>
          <a:xfrm>
            <a:off x="2548612" y="3193103"/>
            <a:ext cx="2309030" cy="338554"/>
          </a:xfrm>
          <a:prstGeom prst="rect">
            <a:avLst/>
          </a:prstGeom>
          <a:noFill/>
        </p:spPr>
        <p:txBody>
          <a:bodyPr wrap="none" rtlCol="0">
            <a:spAutoFit/>
          </a:bodyPr>
          <a:lstStyle/>
          <a:p>
            <a:r>
              <a:rPr lang="en-US" sz="1600" dirty="0"/>
              <a:t>JEOL JSM-7400F SEM</a:t>
            </a:r>
          </a:p>
        </p:txBody>
      </p:sp>
      <p:sp>
        <p:nvSpPr>
          <p:cNvPr id="11" name="TextBox 10">
            <a:extLst>
              <a:ext uri="{FF2B5EF4-FFF2-40B4-BE49-F238E27FC236}">
                <a16:creationId xmlns:a16="http://schemas.microsoft.com/office/drawing/2014/main" id="{B19A730E-2335-0F40-A15D-B3203FF3D820}"/>
              </a:ext>
            </a:extLst>
          </p:cNvPr>
          <p:cNvSpPr txBox="1"/>
          <p:nvPr/>
        </p:nvSpPr>
        <p:spPr>
          <a:xfrm>
            <a:off x="5521763" y="3193103"/>
            <a:ext cx="3368486" cy="338554"/>
          </a:xfrm>
          <a:prstGeom prst="rect">
            <a:avLst/>
          </a:prstGeom>
          <a:noFill/>
        </p:spPr>
        <p:txBody>
          <a:bodyPr wrap="none" rtlCol="0">
            <a:spAutoFit/>
          </a:bodyPr>
          <a:lstStyle/>
          <a:p>
            <a:r>
              <a:rPr lang="en-US" sz="1600" dirty="0"/>
              <a:t>FEI / </a:t>
            </a:r>
            <a:r>
              <a:rPr lang="en-US" sz="1600" dirty="0" err="1"/>
              <a:t>ThermoSci</a:t>
            </a:r>
            <a:r>
              <a:rPr lang="en-US" sz="1600" dirty="0"/>
              <a:t> </a:t>
            </a:r>
            <a:r>
              <a:rPr lang="en-US" sz="1600" dirty="0" err="1"/>
              <a:t>Talos</a:t>
            </a:r>
            <a:r>
              <a:rPr lang="en-US" sz="1600" dirty="0"/>
              <a:t> 200C STEM</a:t>
            </a:r>
          </a:p>
        </p:txBody>
      </p:sp>
      <p:sp>
        <p:nvSpPr>
          <p:cNvPr id="12" name="TextBox 11">
            <a:extLst>
              <a:ext uri="{FF2B5EF4-FFF2-40B4-BE49-F238E27FC236}">
                <a16:creationId xmlns:a16="http://schemas.microsoft.com/office/drawing/2014/main" id="{3A8A2C87-A532-644C-A8C6-5D7EBB0E318F}"/>
              </a:ext>
            </a:extLst>
          </p:cNvPr>
          <p:cNvSpPr txBox="1"/>
          <p:nvPr/>
        </p:nvSpPr>
        <p:spPr>
          <a:xfrm>
            <a:off x="379557" y="6543537"/>
            <a:ext cx="2169055" cy="338554"/>
          </a:xfrm>
          <a:prstGeom prst="rect">
            <a:avLst/>
          </a:prstGeom>
          <a:noFill/>
        </p:spPr>
        <p:txBody>
          <a:bodyPr wrap="none" rtlCol="0">
            <a:spAutoFit/>
          </a:bodyPr>
          <a:lstStyle/>
          <a:p>
            <a:r>
              <a:rPr lang="en-US" sz="1600" dirty="0"/>
              <a:t>JEOL JEM-3010 TEM</a:t>
            </a:r>
          </a:p>
        </p:txBody>
      </p:sp>
      <p:sp>
        <p:nvSpPr>
          <p:cNvPr id="13" name="TextBox 12">
            <a:extLst>
              <a:ext uri="{FF2B5EF4-FFF2-40B4-BE49-F238E27FC236}">
                <a16:creationId xmlns:a16="http://schemas.microsoft.com/office/drawing/2014/main" id="{27A8713E-016C-804C-99F7-8B9A6FFD8FE4}"/>
              </a:ext>
            </a:extLst>
          </p:cNvPr>
          <p:cNvSpPr txBox="1"/>
          <p:nvPr/>
        </p:nvSpPr>
        <p:spPr>
          <a:xfrm>
            <a:off x="2955731" y="6581775"/>
            <a:ext cx="2434064" cy="338554"/>
          </a:xfrm>
          <a:prstGeom prst="rect">
            <a:avLst/>
          </a:prstGeom>
          <a:noFill/>
        </p:spPr>
        <p:txBody>
          <a:bodyPr wrap="none" rtlCol="0">
            <a:spAutoFit/>
          </a:bodyPr>
          <a:lstStyle/>
          <a:p>
            <a:r>
              <a:rPr lang="en-US" sz="1600" dirty="0"/>
              <a:t>JEOL JEM-2010F STEM</a:t>
            </a:r>
          </a:p>
        </p:txBody>
      </p:sp>
      <p:sp>
        <p:nvSpPr>
          <p:cNvPr id="14" name="TextBox 13">
            <a:extLst>
              <a:ext uri="{FF2B5EF4-FFF2-40B4-BE49-F238E27FC236}">
                <a16:creationId xmlns:a16="http://schemas.microsoft.com/office/drawing/2014/main" id="{7EBFD58C-16A3-3443-81D7-8569025C226B}"/>
              </a:ext>
            </a:extLst>
          </p:cNvPr>
          <p:cNvSpPr txBox="1"/>
          <p:nvPr/>
        </p:nvSpPr>
        <p:spPr>
          <a:xfrm>
            <a:off x="5602900" y="6591003"/>
            <a:ext cx="3526671" cy="338554"/>
          </a:xfrm>
          <a:prstGeom prst="rect">
            <a:avLst/>
          </a:prstGeom>
          <a:noFill/>
        </p:spPr>
        <p:txBody>
          <a:bodyPr wrap="none" rtlCol="0">
            <a:spAutoFit/>
          </a:bodyPr>
          <a:lstStyle/>
          <a:p>
            <a:r>
              <a:rPr lang="en-US" sz="1600" dirty="0"/>
              <a:t>FEI / </a:t>
            </a:r>
            <a:r>
              <a:rPr lang="en-US" sz="1600" dirty="0" err="1"/>
              <a:t>ThermoSci</a:t>
            </a:r>
            <a:r>
              <a:rPr lang="en-US" sz="1600" dirty="0"/>
              <a:t> </a:t>
            </a:r>
            <a:r>
              <a:rPr lang="en-US" sz="1600" dirty="0" err="1"/>
              <a:t>Technai</a:t>
            </a:r>
            <a:r>
              <a:rPr lang="en-US" sz="1600" dirty="0"/>
              <a:t> G2 12 TEM</a:t>
            </a:r>
          </a:p>
        </p:txBody>
      </p:sp>
    </p:spTree>
    <p:extLst>
      <p:ext uri="{BB962C8B-B14F-4D97-AF65-F5344CB8AC3E}">
        <p14:creationId xmlns:p14="http://schemas.microsoft.com/office/powerpoint/2010/main" val="389716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FBC5-80BE-D64B-9CDF-8F8904A9D4BF}"/>
              </a:ext>
            </a:extLst>
          </p:cNvPr>
          <p:cNvSpPr>
            <a:spLocks noGrp="1"/>
          </p:cNvSpPr>
          <p:nvPr>
            <p:ph type="title"/>
          </p:nvPr>
        </p:nvSpPr>
        <p:spPr>
          <a:xfrm>
            <a:off x="469900" y="156556"/>
            <a:ext cx="8382000" cy="685800"/>
          </a:xfrm>
        </p:spPr>
        <p:txBody>
          <a:bodyPr/>
          <a:lstStyle/>
          <a:p>
            <a:r>
              <a:rPr lang="en-US" dirty="0"/>
              <a:t>Nucleating Agents: Water -&gt; Snow</a:t>
            </a:r>
          </a:p>
        </p:txBody>
      </p:sp>
      <p:sp>
        <p:nvSpPr>
          <p:cNvPr id="4" name="Slide Number Placeholder 3">
            <a:extLst>
              <a:ext uri="{FF2B5EF4-FFF2-40B4-BE49-F238E27FC236}">
                <a16:creationId xmlns:a16="http://schemas.microsoft.com/office/drawing/2014/main" id="{D3575689-DF31-8E4E-8B27-96B44D2FD18B}"/>
              </a:ext>
            </a:extLst>
          </p:cNvPr>
          <p:cNvSpPr>
            <a:spLocks noGrp="1"/>
          </p:cNvSpPr>
          <p:nvPr>
            <p:ph type="sldNum" sz="quarter" idx="12"/>
          </p:nvPr>
        </p:nvSpPr>
        <p:spPr/>
        <p:txBody>
          <a:bodyPr/>
          <a:lstStyle/>
          <a:p>
            <a:fld id="{172C3434-0AC3-224C-9D58-0B38A28AE585}" type="slidenum">
              <a:rPr lang="en-US" altLang="en-US" smtClean="0"/>
              <a:pPr/>
              <a:t>6</a:t>
            </a:fld>
            <a:endParaRPr lang="en-US" altLang="en-US"/>
          </a:p>
        </p:txBody>
      </p:sp>
      <p:sp>
        <p:nvSpPr>
          <p:cNvPr id="5" name="Rectangle 4">
            <a:extLst>
              <a:ext uri="{FF2B5EF4-FFF2-40B4-BE49-F238E27FC236}">
                <a16:creationId xmlns:a16="http://schemas.microsoft.com/office/drawing/2014/main" id="{C4995873-65A5-F444-837D-2D57BD08BA16}"/>
              </a:ext>
            </a:extLst>
          </p:cNvPr>
          <p:cNvSpPr/>
          <p:nvPr/>
        </p:nvSpPr>
        <p:spPr>
          <a:xfrm>
            <a:off x="829772" y="4867159"/>
            <a:ext cx="7431578" cy="1938992"/>
          </a:xfrm>
          <a:prstGeom prst="rect">
            <a:avLst/>
          </a:prstGeom>
        </p:spPr>
        <p:txBody>
          <a:bodyPr wrap="square">
            <a:spAutoFit/>
          </a:bodyPr>
          <a:lstStyle/>
          <a:p>
            <a:r>
              <a:rPr lang="en-US" dirty="0">
                <a:solidFill>
                  <a:srgbClr val="333333"/>
                </a:solidFill>
                <a:latin typeface="Roboto"/>
              </a:rPr>
              <a:t>“Surprisingly, the use of dirty water or water containing crushed ice results in more efficient operation, whereby the dirt and ice particles serve as crystallizing nuclei thereby aiding in the formation of snow crystals.”</a:t>
            </a:r>
            <a:endParaRPr lang="en-US" dirty="0"/>
          </a:p>
        </p:txBody>
      </p:sp>
      <p:pic>
        <p:nvPicPr>
          <p:cNvPr id="7" name="Picture 6">
            <a:extLst>
              <a:ext uri="{FF2B5EF4-FFF2-40B4-BE49-F238E27FC236}">
                <a16:creationId xmlns:a16="http://schemas.microsoft.com/office/drawing/2014/main" id="{FF51BEB0-5D71-DE42-8628-858BF83643F5}"/>
              </a:ext>
            </a:extLst>
          </p:cNvPr>
          <p:cNvPicPr>
            <a:picLocks noChangeAspect="1"/>
          </p:cNvPicPr>
          <p:nvPr/>
        </p:nvPicPr>
        <p:blipFill>
          <a:blip r:embed="rId2"/>
          <a:stretch>
            <a:fillRect/>
          </a:stretch>
        </p:blipFill>
        <p:spPr>
          <a:xfrm rot="5400000">
            <a:off x="2463180" y="-180379"/>
            <a:ext cx="3731513" cy="6363563"/>
          </a:xfrm>
          <a:prstGeom prst="rect">
            <a:avLst/>
          </a:prstGeom>
        </p:spPr>
      </p:pic>
    </p:spTree>
    <p:extLst>
      <p:ext uri="{BB962C8B-B14F-4D97-AF65-F5344CB8AC3E}">
        <p14:creationId xmlns:p14="http://schemas.microsoft.com/office/powerpoint/2010/main" val="158273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E30D28-23DB-194D-9196-20429C976BF6}"/>
              </a:ext>
            </a:extLst>
          </p:cNvPr>
          <p:cNvSpPr>
            <a:spLocks noGrp="1"/>
          </p:cNvSpPr>
          <p:nvPr>
            <p:ph type="sldNum" sz="quarter" idx="12"/>
          </p:nvPr>
        </p:nvSpPr>
        <p:spPr/>
        <p:txBody>
          <a:bodyPr/>
          <a:lstStyle/>
          <a:p>
            <a:fld id="{0EF2035A-8C90-6743-A957-00E830B40E4E}" type="slidenum">
              <a:rPr lang="en-US" altLang="en-US" smtClean="0"/>
              <a:pPr/>
              <a:t>60</a:t>
            </a:fld>
            <a:endParaRPr lang="en-US" altLang="en-US"/>
          </a:p>
        </p:txBody>
      </p:sp>
      <p:pic>
        <p:nvPicPr>
          <p:cNvPr id="5" name="Picture 4">
            <a:extLst>
              <a:ext uri="{FF2B5EF4-FFF2-40B4-BE49-F238E27FC236}">
                <a16:creationId xmlns:a16="http://schemas.microsoft.com/office/drawing/2014/main" id="{E90896F2-6D1E-FE48-B13D-C1EA81E55B89}"/>
              </a:ext>
            </a:extLst>
          </p:cNvPr>
          <p:cNvPicPr>
            <a:picLocks noChangeAspect="1"/>
          </p:cNvPicPr>
          <p:nvPr/>
        </p:nvPicPr>
        <p:blipFill>
          <a:blip r:embed="rId2"/>
          <a:stretch>
            <a:fillRect/>
          </a:stretch>
        </p:blipFill>
        <p:spPr>
          <a:xfrm>
            <a:off x="245516" y="99272"/>
            <a:ext cx="8535728" cy="5331285"/>
          </a:xfrm>
          <a:prstGeom prst="rect">
            <a:avLst/>
          </a:prstGeom>
        </p:spPr>
      </p:pic>
      <p:sp>
        <p:nvSpPr>
          <p:cNvPr id="6" name="Rectangle 5">
            <a:extLst>
              <a:ext uri="{FF2B5EF4-FFF2-40B4-BE49-F238E27FC236}">
                <a16:creationId xmlns:a16="http://schemas.microsoft.com/office/drawing/2014/main" id="{C02A40DA-AD0F-2A4A-A0D2-73C5CB291CE7}"/>
              </a:ext>
            </a:extLst>
          </p:cNvPr>
          <p:cNvSpPr/>
          <p:nvPr/>
        </p:nvSpPr>
        <p:spPr>
          <a:xfrm>
            <a:off x="666604" y="5559246"/>
            <a:ext cx="6467324" cy="1200329"/>
          </a:xfrm>
          <a:prstGeom prst="rect">
            <a:avLst/>
          </a:prstGeom>
        </p:spPr>
        <p:txBody>
          <a:bodyPr wrap="square">
            <a:spAutoFit/>
          </a:bodyPr>
          <a:lstStyle/>
          <a:p>
            <a:r>
              <a:rPr lang="en-US" dirty="0"/>
              <a:t>https://</a:t>
            </a:r>
            <a:r>
              <a:rPr lang="en-US" dirty="0" err="1"/>
              <a:t>www.quora.com</a:t>
            </a:r>
            <a:r>
              <a:rPr lang="en-US" dirty="0"/>
              <a:t>/What-is-the-difference-between-the-SEM-microscope-and-the-STEM-microscope</a:t>
            </a:r>
          </a:p>
        </p:txBody>
      </p:sp>
    </p:spTree>
    <p:extLst>
      <p:ext uri="{BB962C8B-B14F-4D97-AF65-F5344CB8AC3E}">
        <p14:creationId xmlns:p14="http://schemas.microsoft.com/office/powerpoint/2010/main" val="2257920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CE6C0B-FFD3-8A43-BBAC-B6F565F0AC0C}"/>
              </a:ext>
            </a:extLst>
          </p:cNvPr>
          <p:cNvSpPr>
            <a:spLocks noGrp="1"/>
          </p:cNvSpPr>
          <p:nvPr>
            <p:ph type="sldNum" sz="quarter" idx="12"/>
          </p:nvPr>
        </p:nvSpPr>
        <p:spPr/>
        <p:txBody>
          <a:bodyPr/>
          <a:lstStyle/>
          <a:p>
            <a:fld id="{0EF2035A-8C90-6743-A957-00E830B40E4E}" type="slidenum">
              <a:rPr lang="en-US" altLang="en-US" smtClean="0"/>
              <a:pPr/>
              <a:t>61</a:t>
            </a:fld>
            <a:endParaRPr lang="en-US" altLang="en-US"/>
          </a:p>
        </p:txBody>
      </p:sp>
      <p:pic>
        <p:nvPicPr>
          <p:cNvPr id="6" name="Picture 5">
            <a:extLst>
              <a:ext uri="{FF2B5EF4-FFF2-40B4-BE49-F238E27FC236}">
                <a16:creationId xmlns:a16="http://schemas.microsoft.com/office/drawing/2014/main" id="{5A7B8434-1B11-EA4A-BBE3-21BB21E88A7E}"/>
              </a:ext>
            </a:extLst>
          </p:cNvPr>
          <p:cNvPicPr>
            <a:picLocks noChangeAspect="1"/>
          </p:cNvPicPr>
          <p:nvPr/>
        </p:nvPicPr>
        <p:blipFill>
          <a:blip r:embed="rId2"/>
          <a:stretch>
            <a:fillRect/>
          </a:stretch>
        </p:blipFill>
        <p:spPr>
          <a:xfrm>
            <a:off x="889348" y="0"/>
            <a:ext cx="7365304" cy="6858000"/>
          </a:xfrm>
          <a:prstGeom prst="rect">
            <a:avLst/>
          </a:prstGeom>
        </p:spPr>
      </p:pic>
    </p:spTree>
    <p:extLst>
      <p:ext uri="{BB962C8B-B14F-4D97-AF65-F5344CB8AC3E}">
        <p14:creationId xmlns:p14="http://schemas.microsoft.com/office/powerpoint/2010/main" val="2935156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8568DD-44F0-3E47-9F96-B603C5ACBE19}"/>
              </a:ext>
            </a:extLst>
          </p:cNvPr>
          <p:cNvSpPr>
            <a:spLocks noGrp="1"/>
          </p:cNvSpPr>
          <p:nvPr>
            <p:ph type="sldNum" sz="quarter" idx="12"/>
          </p:nvPr>
        </p:nvSpPr>
        <p:spPr/>
        <p:txBody>
          <a:bodyPr/>
          <a:lstStyle/>
          <a:p>
            <a:fld id="{0EF2035A-8C90-6743-A957-00E830B40E4E}" type="slidenum">
              <a:rPr lang="en-US" altLang="en-US" smtClean="0"/>
              <a:pPr/>
              <a:t>62</a:t>
            </a:fld>
            <a:endParaRPr lang="en-US" altLang="en-US"/>
          </a:p>
        </p:txBody>
      </p:sp>
      <p:sp>
        <p:nvSpPr>
          <p:cNvPr id="3" name="TextBox 2">
            <a:extLst>
              <a:ext uri="{FF2B5EF4-FFF2-40B4-BE49-F238E27FC236}">
                <a16:creationId xmlns:a16="http://schemas.microsoft.com/office/drawing/2014/main" id="{43B27BA8-6226-AD4B-BA4F-C24B775FC78E}"/>
              </a:ext>
            </a:extLst>
          </p:cNvPr>
          <p:cNvSpPr txBox="1"/>
          <p:nvPr/>
        </p:nvSpPr>
        <p:spPr>
          <a:xfrm>
            <a:off x="956431" y="556591"/>
            <a:ext cx="4909357" cy="1938992"/>
          </a:xfrm>
          <a:prstGeom prst="rect">
            <a:avLst/>
          </a:prstGeom>
          <a:noFill/>
        </p:spPr>
        <p:txBody>
          <a:bodyPr wrap="none" rtlCol="0">
            <a:spAutoFit/>
          </a:bodyPr>
          <a:lstStyle/>
          <a:p>
            <a:r>
              <a:rPr lang="en-US" dirty="0"/>
              <a:t>X-ray Diffraction</a:t>
            </a:r>
          </a:p>
          <a:p>
            <a:r>
              <a:rPr lang="en-US" dirty="0"/>
              <a:t>Thermal Analysis</a:t>
            </a:r>
          </a:p>
          <a:p>
            <a:r>
              <a:rPr lang="en-US" dirty="0"/>
              <a:t>Porosity and Particle Size Analysis</a:t>
            </a:r>
          </a:p>
          <a:p>
            <a:r>
              <a:rPr lang="en-US" dirty="0"/>
              <a:t>Vibrational Spectroscopy</a:t>
            </a:r>
          </a:p>
          <a:p>
            <a:r>
              <a:rPr lang="en-US" dirty="0"/>
              <a:t>Mass Spectroscopy</a:t>
            </a:r>
          </a:p>
        </p:txBody>
      </p:sp>
      <p:sp>
        <p:nvSpPr>
          <p:cNvPr id="4" name="Rectangle 3">
            <a:extLst>
              <a:ext uri="{FF2B5EF4-FFF2-40B4-BE49-F238E27FC236}">
                <a16:creationId xmlns:a16="http://schemas.microsoft.com/office/drawing/2014/main" id="{F187EEBA-8768-7B4C-8018-2464D5712233}"/>
              </a:ext>
            </a:extLst>
          </p:cNvPr>
          <p:cNvSpPr/>
          <p:nvPr/>
        </p:nvSpPr>
        <p:spPr>
          <a:xfrm>
            <a:off x="619751" y="5886651"/>
            <a:ext cx="3674404" cy="461665"/>
          </a:xfrm>
          <a:prstGeom prst="rect">
            <a:avLst/>
          </a:prstGeom>
        </p:spPr>
        <p:txBody>
          <a:bodyPr wrap="none">
            <a:spAutoFit/>
          </a:bodyPr>
          <a:lstStyle/>
          <a:p>
            <a:r>
              <a:rPr lang="en-US" dirty="0"/>
              <a:t>http://</a:t>
            </a:r>
            <a:r>
              <a:rPr lang="en-US" dirty="0" err="1"/>
              <a:t>sites.udel.edu</a:t>
            </a:r>
            <a:r>
              <a:rPr lang="en-US" dirty="0"/>
              <a:t>/</a:t>
            </a:r>
            <a:r>
              <a:rPr lang="en-US" dirty="0" err="1"/>
              <a:t>amcl</a:t>
            </a:r>
            <a:r>
              <a:rPr lang="en-US" dirty="0"/>
              <a:t>/</a:t>
            </a:r>
          </a:p>
        </p:txBody>
      </p:sp>
      <p:pic>
        <p:nvPicPr>
          <p:cNvPr id="5" name="Picture 4">
            <a:extLst>
              <a:ext uri="{FF2B5EF4-FFF2-40B4-BE49-F238E27FC236}">
                <a16:creationId xmlns:a16="http://schemas.microsoft.com/office/drawing/2014/main" id="{2AEC592F-2D39-2041-9ED6-6B8C6A8B675C}"/>
              </a:ext>
            </a:extLst>
          </p:cNvPr>
          <p:cNvPicPr>
            <a:picLocks noChangeAspect="1"/>
          </p:cNvPicPr>
          <p:nvPr/>
        </p:nvPicPr>
        <p:blipFill>
          <a:blip r:embed="rId2"/>
          <a:stretch>
            <a:fillRect/>
          </a:stretch>
        </p:blipFill>
        <p:spPr>
          <a:xfrm>
            <a:off x="4580402" y="2590524"/>
            <a:ext cx="4381824" cy="2967438"/>
          </a:xfrm>
          <a:prstGeom prst="rect">
            <a:avLst/>
          </a:prstGeom>
        </p:spPr>
      </p:pic>
    </p:spTree>
    <p:extLst>
      <p:ext uri="{BB962C8B-B14F-4D97-AF65-F5344CB8AC3E}">
        <p14:creationId xmlns:p14="http://schemas.microsoft.com/office/powerpoint/2010/main" val="877055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3">
            <a:extLst>
              <a:ext uri="{FF2B5EF4-FFF2-40B4-BE49-F238E27FC236}">
                <a16:creationId xmlns:a16="http://schemas.microsoft.com/office/drawing/2014/main" id="{BF8BD66E-AE3C-7E43-A73C-5B501B6D11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8ED6E-7237-AD42-B19A-3047757721B8}" type="slidenum">
              <a:rPr lang="en-US" altLang="en-US" sz="1200"/>
              <a:pPr/>
              <a:t>63</a:t>
            </a:fld>
            <a:endParaRPr lang="en-US" altLang="en-US" sz="1200"/>
          </a:p>
        </p:txBody>
      </p:sp>
      <p:sp>
        <p:nvSpPr>
          <p:cNvPr id="76803" name="Rectangle 3">
            <a:extLst>
              <a:ext uri="{FF2B5EF4-FFF2-40B4-BE49-F238E27FC236}">
                <a16:creationId xmlns:a16="http://schemas.microsoft.com/office/drawing/2014/main" id="{CBE7012C-F662-8D4B-A79F-50C6B9CE160A}"/>
              </a:ext>
            </a:extLst>
          </p:cNvPr>
          <p:cNvSpPr>
            <a:spLocks noChangeArrowheads="1"/>
          </p:cNvSpPr>
          <p:nvPr/>
        </p:nvSpPr>
        <p:spPr bwMode="auto">
          <a:xfrm>
            <a:off x="838200" y="1474788"/>
            <a:ext cx="6172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a:t>
            </a:r>
            <a:r>
              <a:rPr lang="en-US" altLang="en-US">
                <a:solidFill>
                  <a:schemeClr val="accent2"/>
                </a:solidFill>
              </a:rPr>
              <a:t>Point</a:t>
            </a:r>
            <a:r>
              <a:rPr lang="en-US" altLang="en-US">
                <a:solidFill>
                  <a:srgbClr val="000000"/>
                </a:solidFill>
              </a:rPr>
              <a:t>, </a:t>
            </a:r>
            <a:r>
              <a:rPr lang="en-US" altLang="en-US">
                <a:solidFill>
                  <a:schemeClr val="accent2"/>
                </a:solidFill>
              </a:rPr>
              <a:t>Line</a:t>
            </a:r>
            <a:r>
              <a:rPr lang="en-US" altLang="en-US">
                <a:solidFill>
                  <a:srgbClr val="000000"/>
                </a:solidFill>
              </a:rPr>
              <a:t>, and </a:t>
            </a:r>
            <a:r>
              <a:rPr lang="en-US" altLang="en-US">
                <a:solidFill>
                  <a:schemeClr val="accent2"/>
                </a:solidFill>
              </a:rPr>
              <a:t>Area</a:t>
            </a:r>
            <a:r>
              <a:rPr lang="en-US" altLang="en-US">
                <a:solidFill>
                  <a:srgbClr val="000000"/>
                </a:solidFill>
              </a:rPr>
              <a:t> defects exist in solids.</a:t>
            </a:r>
            <a:endParaRPr lang="en-US" altLang="en-US"/>
          </a:p>
        </p:txBody>
      </p:sp>
      <p:sp>
        <p:nvSpPr>
          <p:cNvPr id="76804" name="Rectangle 4">
            <a:extLst>
              <a:ext uri="{FF2B5EF4-FFF2-40B4-BE49-F238E27FC236}">
                <a16:creationId xmlns:a16="http://schemas.microsoft.com/office/drawing/2014/main" id="{3BD90086-E4AB-9A4F-AA6F-34A74B19EC49}"/>
              </a:ext>
            </a:extLst>
          </p:cNvPr>
          <p:cNvSpPr>
            <a:spLocks noChangeArrowheads="1"/>
          </p:cNvSpPr>
          <p:nvPr/>
        </p:nvSpPr>
        <p:spPr bwMode="auto">
          <a:xfrm>
            <a:off x="838200" y="2160588"/>
            <a:ext cx="67405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The number and type of defects can be varied</a:t>
            </a:r>
          </a:p>
          <a:p>
            <a:r>
              <a:rPr lang="en-US" altLang="en-US">
                <a:solidFill>
                  <a:srgbClr val="000000"/>
                </a:solidFill>
              </a:rPr>
              <a:t>      and controlled (e.g., </a:t>
            </a:r>
            <a:r>
              <a:rPr lang="en-US" altLang="en-US" i="1">
                <a:solidFill>
                  <a:srgbClr val="000000"/>
                </a:solidFill>
              </a:rPr>
              <a:t>T</a:t>
            </a:r>
            <a:r>
              <a:rPr lang="en-US" altLang="en-US">
                <a:solidFill>
                  <a:srgbClr val="000000"/>
                </a:solidFill>
              </a:rPr>
              <a:t> controls vacancy conc.)</a:t>
            </a:r>
            <a:endParaRPr lang="en-US" altLang="en-US"/>
          </a:p>
        </p:txBody>
      </p:sp>
      <p:sp>
        <p:nvSpPr>
          <p:cNvPr id="76805" name="Rectangle 5">
            <a:extLst>
              <a:ext uri="{FF2B5EF4-FFF2-40B4-BE49-F238E27FC236}">
                <a16:creationId xmlns:a16="http://schemas.microsoft.com/office/drawing/2014/main" id="{06F098D8-4271-4B46-A9F3-F0915B2BA27E}"/>
              </a:ext>
            </a:extLst>
          </p:cNvPr>
          <p:cNvSpPr>
            <a:spLocks noChangeArrowheads="1"/>
          </p:cNvSpPr>
          <p:nvPr/>
        </p:nvSpPr>
        <p:spPr bwMode="auto">
          <a:xfrm>
            <a:off x="838200" y="3151188"/>
            <a:ext cx="62896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Defects affect material properties (e.g., grain</a:t>
            </a:r>
          </a:p>
          <a:p>
            <a:r>
              <a:rPr lang="en-US" altLang="en-US">
                <a:solidFill>
                  <a:srgbClr val="000000"/>
                </a:solidFill>
              </a:rPr>
              <a:t>      boundaries control crystal slip).</a:t>
            </a:r>
            <a:endParaRPr lang="en-US" altLang="en-US"/>
          </a:p>
        </p:txBody>
      </p:sp>
      <p:sp>
        <p:nvSpPr>
          <p:cNvPr id="76806" name="Rectangle 6">
            <a:extLst>
              <a:ext uri="{FF2B5EF4-FFF2-40B4-BE49-F238E27FC236}">
                <a16:creationId xmlns:a16="http://schemas.microsoft.com/office/drawing/2014/main" id="{AB4AA829-D420-B34C-8C50-45EC5A198E5C}"/>
              </a:ext>
            </a:extLst>
          </p:cNvPr>
          <p:cNvSpPr>
            <a:spLocks noChangeArrowheads="1"/>
          </p:cNvSpPr>
          <p:nvPr/>
        </p:nvSpPr>
        <p:spPr bwMode="auto">
          <a:xfrm>
            <a:off x="838200" y="4081463"/>
            <a:ext cx="667226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000000"/>
                </a:solidFill>
              </a:rPr>
              <a:t>•  Defects may be desirable or undesirable</a:t>
            </a:r>
          </a:p>
          <a:p>
            <a:r>
              <a:rPr lang="en-US" altLang="en-US" sz="2200">
                <a:solidFill>
                  <a:srgbClr val="000000"/>
                </a:solidFill>
              </a:rPr>
              <a:t>      (e.g., dislocations may be good or bad, depending</a:t>
            </a:r>
          </a:p>
          <a:p>
            <a:r>
              <a:rPr lang="en-US" altLang="en-US" sz="2200">
                <a:solidFill>
                  <a:srgbClr val="000000"/>
                </a:solidFill>
              </a:rPr>
              <a:t>      on whether plastic deformation is desirable or not)</a:t>
            </a:r>
            <a:endParaRPr lang="en-US" altLang="en-US"/>
          </a:p>
        </p:txBody>
      </p:sp>
      <p:sp>
        <p:nvSpPr>
          <p:cNvPr id="76807" name="Rectangle 7">
            <a:extLst>
              <a:ext uri="{FF2B5EF4-FFF2-40B4-BE49-F238E27FC236}">
                <a16:creationId xmlns:a16="http://schemas.microsoft.com/office/drawing/2014/main" id="{AD235C5E-1DF6-F443-B9E5-D6F91CE501AF}"/>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Summary</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5">
            <a:extLst>
              <a:ext uri="{FF2B5EF4-FFF2-40B4-BE49-F238E27FC236}">
                <a16:creationId xmlns:a16="http://schemas.microsoft.com/office/drawing/2014/main" id="{36FA0B6F-22E8-8646-9E66-35E07B5EB2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560A90-938F-554F-A97A-40E8D5E1A422}" type="slidenum">
              <a:rPr lang="en-US" altLang="en-US" sz="1200"/>
              <a:pPr/>
              <a:t>64</a:t>
            </a:fld>
            <a:endParaRPr lang="en-US" altLang="en-US" sz="1200"/>
          </a:p>
        </p:txBody>
      </p:sp>
      <p:sp>
        <p:nvSpPr>
          <p:cNvPr id="78851" name="Rectangle 6">
            <a:extLst>
              <a:ext uri="{FF2B5EF4-FFF2-40B4-BE49-F238E27FC236}">
                <a16:creationId xmlns:a16="http://schemas.microsoft.com/office/drawing/2014/main" id="{7F688846-436E-A946-83B0-04B18C3346E5}"/>
              </a:ext>
            </a:extLst>
          </p:cNvPr>
          <p:cNvSpPr>
            <a:spLocks noGrp="1" noChangeArrowheads="1"/>
          </p:cNvSpPr>
          <p:nvPr>
            <p:ph type="title"/>
          </p:nvPr>
        </p:nvSpPr>
        <p:spPr/>
        <p:txBody>
          <a:bodyPr/>
          <a:lstStyle/>
          <a:p>
            <a:r>
              <a:rPr lang="en-US" altLang="en-US" sz="4000">
                <a:ea typeface="ＭＳ Ｐゴシック" panose="020B0600070205080204" pitchFamily="34" charset="-128"/>
              </a:rPr>
              <a:t>Imperfections in Solids</a:t>
            </a:r>
          </a:p>
        </p:txBody>
      </p:sp>
      <p:sp>
        <p:nvSpPr>
          <p:cNvPr id="78852" name="Rectangle 7">
            <a:extLst>
              <a:ext uri="{FF2B5EF4-FFF2-40B4-BE49-F238E27FC236}">
                <a16:creationId xmlns:a16="http://schemas.microsoft.com/office/drawing/2014/main" id="{EA4652DC-B40F-0A42-88AF-BE5FBE5BA417}"/>
              </a:ext>
            </a:extLst>
          </p:cNvPr>
          <p:cNvSpPr>
            <a:spLocks noGrp="1" noChangeArrowheads="1"/>
          </p:cNvSpPr>
          <p:nvPr>
            <p:ph type="body" idx="1"/>
          </p:nvPr>
        </p:nvSpPr>
        <p:spPr>
          <a:xfrm>
            <a:off x="685800" y="1341438"/>
            <a:ext cx="7772400" cy="4114800"/>
          </a:xfrm>
        </p:spPr>
        <p:txBody>
          <a:bodyPr/>
          <a:lstStyle/>
          <a:p>
            <a:pPr>
              <a:buFontTx/>
              <a:buNone/>
            </a:pPr>
            <a:r>
              <a:rPr lang="en-US" altLang="en-US" sz="2800">
                <a:ea typeface="ＭＳ Ｐゴシック" panose="020B0600070205080204" pitchFamily="34" charset="-128"/>
              </a:rPr>
              <a:t>Conditions for substitutional solid solution (S.S.)</a:t>
            </a:r>
          </a:p>
          <a:p>
            <a:r>
              <a:rPr lang="en-US" altLang="en-US" sz="2800">
                <a:solidFill>
                  <a:srgbClr val="0000FF"/>
                </a:solidFill>
                <a:ea typeface="ＭＳ Ｐゴシック" panose="020B0600070205080204" pitchFamily="34" charset="-128"/>
              </a:rPr>
              <a:t>W. Hume – Rothery rules</a:t>
            </a:r>
          </a:p>
          <a:p>
            <a:pPr lvl="1"/>
            <a:r>
              <a:rPr lang="en-US" altLang="en-US" sz="2400">
                <a:ea typeface="ＭＳ Ｐゴシック" panose="020B0600070205080204" pitchFamily="34" charset="-128"/>
              </a:rPr>
              <a:t>1.  </a:t>
            </a:r>
            <a:r>
              <a:rPr lang="en-US" altLang="en-US" sz="2400">
                <a:ea typeface="ＭＳ Ｐゴシック" panose="020B0600070205080204" pitchFamily="34" charset="-128"/>
                <a:sym typeface="Symbol" pitchFamily="2" charset="2"/>
              </a:rPr>
              <a:t></a:t>
            </a:r>
            <a:r>
              <a:rPr lang="en-US" altLang="en-US" sz="2400" i="1">
                <a:ea typeface="ＭＳ Ｐゴシック" panose="020B0600070205080204" pitchFamily="34" charset="-128"/>
                <a:sym typeface="Symbol" pitchFamily="2" charset="2"/>
              </a:rPr>
              <a:t>r</a:t>
            </a:r>
            <a:r>
              <a:rPr lang="en-US" altLang="en-US" sz="2400" i="1">
                <a:ea typeface="ＭＳ Ｐゴシック" panose="020B0600070205080204" pitchFamily="34" charset="-128"/>
              </a:rPr>
              <a:t> </a:t>
            </a:r>
            <a:r>
              <a:rPr lang="en-US" altLang="en-US" sz="2400">
                <a:ea typeface="ＭＳ Ｐゴシック" panose="020B0600070205080204" pitchFamily="34" charset="-128"/>
              </a:rPr>
              <a:t>(atomic radius) &lt; 15%</a:t>
            </a:r>
          </a:p>
          <a:p>
            <a:pPr lvl="1"/>
            <a:r>
              <a:rPr lang="en-US" altLang="en-US" sz="2400">
                <a:ea typeface="ＭＳ Ｐゴシック" panose="020B0600070205080204" pitchFamily="34" charset="-128"/>
              </a:rPr>
              <a:t>2.  Proximity in periodic table </a:t>
            </a:r>
          </a:p>
          <a:p>
            <a:pPr lvl="2"/>
            <a:r>
              <a:rPr lang="en-US" altLang="en-US" sz="2000">
                <a:ea typeface="ＭＳ Ｐゴシック" panose="020B0600070205080204" pitchFamily="34" charset="-128"/>
              </a:rPr>
              <a:t>i.e., similar electronegativities</a:t>
            </a:r>
          </a:p>
          <a:p>
            <a:pPr lvl="1"/>
            <a:r>
              <a:rPr lang="en-US" altLang="en-US" sz="2400">
                <a:ea typeface="ＭＳ Ｐゴシック" panose="020B0600070205080204" pitchFamily="34" charset="-128"/>
              </a:rPr>
              <a:t>3.  Same crystal structure for pure metals</a:t>
            </a:r>
          </a:p>
          <a:p>
            <a:pPr lvl="1"/>
            <a:r>
              <a:rPr lang="en-US" altLang="en-US" sz="2400">
                <a:ea typeface="ＭＳ Ｐゴシック" panose="020B0600070205080204" pitchFamily="34" charset="-128"/>
              </a:rPr>
              <a:t>4.  Valency</a:t>
            </a:r>
          </a:p>
          <a:p>
            <a:pPr lvl="2"/>
            <a:r>
              <a:rPr lang="en-US" altLang="en-US" sz="2000">
                <a:ea typeface="ＭＳ Ｐゴシック" panose="020B0600070205080204" pitchFamily="34" charset="-128"/>
              </a:rPr>
              <a:t>All else being equal, a metal will have a greater tendency to dissolve a metal of higher valency than one of lower valency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5">
            <a:extLst>
              <a:ext uri="{FF2B5EF4-FFF2-40B4-BE49-F238E27FC236}">
                <a16:creationId xmlns:a16="http://schemas.microsoft.com/office/drawing/2014/main" id="{8516BB8C-8D8D-094C-A34B-506137D3E2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F1B4FEE-EB2F-DA4C-B21F-73C4E7599B71}" type="slidenum">
              <a:rPr lang="en-US" altLang="en-US" sz="1200"/>
              <a:pPr/>
              <a:t>65</a:t>
            </a:fld>
            <a:endParaRPr lang="en-US" altLang="en-US" sz="1200"/>
          </a:p>
        </p:txBody>
      </p:sp>
      <p:sp>
        <p:nvSpPr>
          <p:cNvPr id="80899" name="Rectangle 2">
            <a:extLst>
              <a:ext uri="{FF2B5EF4-FFF2-40B4-BE49-F238E27FC236}">
                <a16:creationId xmlns:a16="http://schemas.microsoft.com/office/drawing/2014/main" id="{26D26BCE-7FEF-2145-A0C3-A7714F0B86E1}"/>
              </a:ext>
            </a:extLst>
          </p:cNvPr>
          <p:cNvSpPr>
            <a:spLocks noGrp="1" noChangeArrowheads="1"/>
          </p:cNvSpPr>
          <p:nvPr>
            <p:ph type="title"/>
          </p:nvPr>
        </p:nvSpPr>
        <p:spPr/>
        <p:txBody>
          <a:bodyPr/>
          <a:lstStyle/>
          <a:p>
            <a:r>
              <a:rPr lang="en-US" altLang="en-US" sz="4000">
                <a:ea typeface="ＭＳ Ｐゴシック" panose="020B0600070205080204" pitchFamily="34" charset="-128"/>
              </a:rPr>
              <a:t>Imperfections in Solids</a:t>
            </a:r>
          </a:p>
        </p:txBody>
      </p:sp>
      <p:sp>
        <p:nvSpPr>
          <p:cNvPr id="80900" name="Rectangle 3">
            <a:extLst>
              <a:ext uri="{FF2B5EF4-FFF2-40B4-BE49-F238E27FC236}">
                <a16:creationId xmlns:a16="http://schemas.microsoft.com/office/drawing/2014/main" id="{30AC2EB8-324E-7B4D-9F60-19B20CC2B2E7}"/>
              </a:ext>
            </a:extLst>
          </p:cNvPr>
          <p:cNvSpPr>
            <a:spLocks noGrp="1" noChangeArrowheads="1"/>
          </p:cNvSpPr>
          <p:nvPr>
            <p:ph type="body" idx="1"/>
          </p:nvPr>
        </p:nvSpPr>
        <p:spPr>
          <a:xfrm>
            <a:off x="482600" y="1203325"/>
            <a:ext cx="7986713" cy="4892675"/>
          </a:xfrm>
        </p:spPr>
        <p:txBody>
          <a:bodyPr/>
          <a:lstStyle/>
          <a:p>
            <a:pPr>
              <a:buFontTx/>
              <a:buNone/>
            </a:pPr>
            <a:r>
              <a:rPr lang="en-US" altLang="en-US" sz="2800" dirty="0">
                <a:ea typeface="ＭＳ Ｐゴシック" panose="020B0600070205080204" pitchFamily="34" charset="-128"/>
              </a:rPr>
              <a:t>Application of Hume–</a:t>
            </a:r>
            <a:r>
              <a:rPr lang="en-US" altLang="en-US" sz="2800" dirty="0" err="1">
                <a:ea typeface="ＭＳ Ｐゴシック" panose="020B0600070205080204" pitchFamily="34" charset="-128"/>
              </a:rPr>
              <a:t>Rothery</a:t>
            </a:r>
            <a:r>
              <a:rPr lang="en-US" altLang="en-US" sz="2800" dirty="0">
                <a:ea typeface="ＭＳ Ｐゴシック" panose="020B0600070205080204" pitchFamily="34" charset="-128"/>
              </a:rPr>
              <a:t> rules – Solid Solutions</a:t>
            </a:r>
          </a:p>
          <a:p>
            <a:pPr>
              <a:buFontTx/>
              <a:buNone/>
            </a:pPr>
            <a:endParaRPr lang="en-US" altLang="en-US" sz="2800" dirty="0">
              <a:ea typeface="ＭＳ Ｐゴシック" panose="020B0600070205080204" pitchFamily="34" charset="-128"/>
            </a:endParaRPr>
          </a:p>
          <a:p>
            <a:pPr>
              <a:buFontTx/>
              <a:buNone/>
            </a:pPr>
            <a:r>
              <a:rPr lang="en-US" altLang="en-US" sz="2800" dirty="0">
                <a:ea typeface="ＭＳ Ｐゴシック" panose="020B0600070205080204" pitchFamily="34" charset="-128"/>
              </a:rPr>
              <a:t>1. Would you predict</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more Al or Ag </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to dissolve in Zn? </a:t>
            </a:r>
          </a:p>
          <a:p>
            <a:pPr>
              <a:buFontTx/>
              <a:buNone/>
            </a:pPr>
            <a:endParaRPr lang="en-US" altLang="en-US" sz="2800" dirty="0">
              <a:ea typeface="ＭＳ Ｐゴシック" panose="020B0600070205080204" pitchFamily="34" charset="-128"/>
            </a:endParaRPr>
          </a:p>
          <a:p>
            <a:pPr>
              <a:buFontTx/>
              <a:buNone/>
            </a:pPr>
            <a:r>
              <a:rPr lang="en-US" altLang="en-US" sz="2800" dirty="0">
                <a:ea typeface="ＭＳ Ｐゴシック" panose="020B0600070205080204" pitchFamily="34" charset="-128"/>
              </a:rPr>
              <a:t>2. More Zn or Al </a:t>
            </a:r>
          </a:p>
          <a:p>
            <a:pPr>
              <a:buFontTx/>
              <a:buNone/>
            </a:pPr>
            <a:r>
              <a:rPr lang="en-US" altLang="en-US" sz="2800" dirty="0">
                <a:ea typeface="ＭＳ Ｐゴシック" panose="020B0600070205080204" pitchFamily="34" charset="-128"/>
              </a:rPr>
              <a:t>	in Cu?</a:t>
            </a:r>
          </a:p>
        </p:txBody>
      </p:sp>
      <p:grpSp>
        <p:nvGrpSpPr>
          <p:cNvPr id="80902" name="Group 13">
            <a:extLst>
              <a:ext uri="{FF2B5EF4-FFF2-40B4-BE49-F238E27FC236}">
                <a16:creationId xmlns:a16="http://schemas.microsoft.com/office/drawing/2014/main" id="{2CD18B62-E80C-634F-845C-2DB57A95F714}"/>
              </a:ext>
            </a:extLst>
          </p:cNvPr>
          <p:cNvGrpSpPr>
            <a:grpSpLocks/>
          </p:cNvGrpSpPr>
          <p:nvPr/>
        </p:nvGrpSpPr>
        <p:grpSpPr bwMode="auto">
          <a:xfrm>
            <a:off x="3805238" y="1944688"/>
            <a:ext cx="5153025" cy="3965575"/>
            <a:chOff x="2397" y="1225"/>
            <a:chExt cx="3246" cy="2498"/>
          </a:xfrm>
        </p:grpSpPr>
        <p:sp>
          <p:nvSpPr>
            <p:cNvPr id="80903" name="Text Box 9">
              <a:extLst>
                <a:ext uri="{FF2B5EF4-FFF2-40B4-BE49-F238E27FC236}">
                  <a16:creationId xmlns:a16="http://schemas.microsoft.com/office/drawing/2014/main" id="{6BBFB5D8-1CF8-2C4C-8A29-0D6C3A27FA10}"/>
                </a:ext>
              </a:extLst>
            </p:cNvPr>
            <p:cNvSpPr txBox="1">
              <a:spLocks noChangeArrowheads="1"/>
            </p:cNvSpPr>
            <p:nvPr/>
          </p:nvSpPr>
          <p:spPr bwMode="auto">
            <a:xfrm>
              <a:off x="2397" y="1225"/>
              <a:ext cx="3246" cy="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tabLst>
                  <a:tab pos="452438" algn="ctr"/>
                  <a:tab pos="1141413" algn="dec"/>
                  <a:tab pos="1258888" algn="ctr"/>
                  <a:tab pos="2346325" algn="ctr"/>
                  <a:tab pos="3368675" algn="ctr"/>
                  <a:tab pos="4348163" algn="ctr"/>
                </a:tabLst>
                <a:defRPr sz="2400">
                  <a:solidFill>
                    <a:schemeClr val="tx1"/>
                  </a:solidFill>
                  <a:latin typeface="Arial" panose="020B0604020202020204" pitchFamily="34" charset="0"/>
                  <a:ea typeface="ＭＳ Ｐゴシック" panose="020B0600070205080204" pitchFamily="34" charset="-128"/>
                </a:defRPr>
              </a:lvl1pPr>
              <a:lvl2pPr marL="37931725" indent="-37474525">
                <a:tabLst>
                  <a:tab pos="452438" algn="ctr"/>
                  <a:tab pos="1141413" algn="dec"/>
                  <a:tab pos="1258888" algn="ctr"/>
                  <a:tab pos="2346325" algn="ctr"/>
                  <a:tab pos="3368675" algn="ctr"/>
                  <a:tab pos="4348163" algn="ctr"/>
                </a:tabLst>
                <a:defRPr sz="2400">
                  <a:solidFill>
                    <a:schemeClr val="tx1"/>
                  </a:solidFill>
                  <a:latin typeface="Arial" panose="020B0604020202020204" pitchFamily="34" charset="0"/>
                  <a:ea typeface="ＭＳ Ｐゴシック" panose="020B0600070205080204" pitchFamily="34" charset="-128"/>
                </a:defRPr>
              </a:lvl2pPr>
              <a:lvl3pPr>
                <a:tabLst>
                  <a:tab pos="452438" algn="ctr"/>
                  <a:tab pos="1141413" algn="dec"/>
                  <a:tab pos="1258888" algn="ctr"/>
                  <a:tab pos="2346325" algn="ctr"/>
                  <a:tab pos="3368675" algn="ctr"/>
                  <a:tab pos="4348163" algn="ctr"/>
                </a:tabLst>
                <a:defRPr sz="2400">
                  <a:solidFill>
                    <a:schemeClr val="tx1"/>
                  </a:solidFill>
                  <a:latin typeface="Arial" panose="020B0604020202020204" pitchFamily="34" charset="0"/>
                  <a:ea typeface="ＭＳ Ｐゴシック" panose="020B0600070205080204" pitchFamily="34" charset="-128"/>
                </a:defRPr>
              </a:lvl3pPr>
              <a:lvl4pPr>
                <a:tabLst>
                  <a:tab pos="452438" algn="ctr"/>
                  <a:tab pos="1141413" algn="dec"/>
                  <a:tab pos="1258888" algn="ctr"/>
                  <a:tab pos="2346325" algn="ctr"/>
                  <a:tab pos="3368675" algn="ctr"/>
                  <a:tab pos="4348163" algn="ctr"/>
                </a:tabLst>
                <a:defRPr sz="2400">
                  <a:solidFill>
                    <a:schemeClr val="tx1"/>
                  </a:solidFill>
                  <a:latin typeface="Arial" panose="020B0604020202020204" pitchFamily="34" charset="0"/>
                  <a:ea typeface="ＭＳ Ｐゴシック" panose="020B0600070205080204" pitchFamily="34" charset="-128"/>
                </a:defRPr>
              </a:lvl4pPr>
              <a:lvl5pPr>
                <a:tabLst>
                  <a:tab pos="452438" algn="ctr"/>
                  <a:tab pos="1141413" algn="dec"/>
                  <a:tab pos="1258888" algn="ctr"/>
                  <a:tab pos="2346325" algn="ctr"/>
                  <a:tab pos="3368675" algn="ctr"/>
                  <a:tab pos="4348163" algn="ctr"/>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452438" algn="ctr"/>
                  <a:tab pos="1141413" algn="dec"/>
                  <a:tab pos="1258888" algn="ctr"/>
                  <a:tab pos="2346325" algn="ctr"/>
                  <a:tab pos="3368675" algn="ctr"/>
                  <a:tab pos="4348163" algn="ctr"/>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452438" algn="ctr"/>
                  <a:tab pos="1141413" algn="dec"/>
                  <a:tab pos="1258888" algn="ctr"/>
                  <a:tab pos="2346325" algn="ctr"/>
                  <a:tab pos="3368675" algn="ctr"/>
                  <a:tab pos="4348163" algn="ctr"/>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452438" algn="ctr"/>
                  <a:tab pos="1141413" algn="dec"/>
                  <a:tab pos="1258888" algn="ctr"/>
                  <a:tab pos="2346325" algn="ctr"/>
                  <a:tab pos="3368675" algn="ctr"/>
                  <a:tab pos="4348163" algn="ctr"/>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452438" algn="ctr"/>
                  <a:tab pos="1141413" algn="dec"/>
                  <a:tab pos="1258888" algn="ctr"/>
                  <a:tab pos="2346325" algn="ctr"/>
                  <a:tab pos="3368675" algn="ctr"/>
                  <a:tab pos="4348163" algn="ctr"/>
                </a:tabLs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i="1"/>
                <a:t>	Element		Atomic	Crystal	Electro-	Valence</a:t>
              </a:r>
              <a:br>
                <a:rPr lang="en-US" altLang="en-US" sz="1600" i="1"/>
              </a:br>
              <a:r>
                <a:rPr lang="en-US" altLang="en-US" sz="1600" i="1"/>
                <a:t>			Radius 	 Structure 	nega-</a:t>
              </a:r>
              <a:br>
                <a:rPr lang="en-US" altLang="en-US" sz="1600" i="1"/>
              </a:br>
              <a:r>
                <a:rPr lang="en-US" altLang="en-US" sz="1600" i="1"/>
                <a:t>	 		(nm) 		tivity</a:t>
              </a:r>
            </a:p>
            <a:p>
              <a:pPr>
                <a:spcBef>
                  <a:spcPct val="50000"/>
                </a:spcBef>
              </a:pPr>
              <a:r>
                <a:rPr lang="en-US" altLang="en-US" sz="1600"/>
                <a:t>	Cu	0.1278	FCC	1.9	+2</a:t>
              </a:r>
              <a:br>
                <a:rPr lang="en-US" altLang="en-US" sz="1600"/>
              </a:br>
              <a:r>
                <a:rPr lang="en-US" altLang="en-US" sz="1600"/>
                <a:t>	C	0.071</a:t>
              </a:r>
              <a:br>
                <a:rPr lang="en-US" altLang="en-US" sz="1600"/>
              </a:br>
              <a:r>
                <a:rPr lang="en-US" altLang="en-US" sz="1600"/>
                <a:t>	H	0.046</a:t>
              </a:r>
              <a:br>
                <a:rPr lang="en-US" altLang="en-US" sz="1600"/>
              </a:br>
              <a:r>
                <a:rPr lang="en-US" altLang="en-US" sz="1600"/>
                <a:t>	O	0.060</a:t>
              </a:r>
              <a:br>
                <a:rPr lang="en-US" altLang="en-US" sz="1600"/>
              </a:br>
              <a:r>
                <a:rPr lang="en-US" altLang="en-US" sz="1600"/>
                <a:t>	Ag	0.1445	FCC	1.9	+1</a:t>
              </a:r>
              <a:br>
                <a:rPr lang="en-US" altLang="en-US" sz="1600"/>
              </a:br>
              <a:r>
                <a:rPr lang="en-US" altLang="en-US" sz="1600"/>
                <a:t>	Al	0.1431	FCC	1.5	+3</a:t>
              </a:r>
              <a:br>
                <a:rPr lang="en-US" altLang="en-US" sz="1600"/>
              </a:br>
              <a:r>
                <a:rPr lang="en-US" altLang="en-US" sz="1600"/>
                <a:t>	Co	0.1253	HCP	1.8	+2</a:t>
              </a:r>
              <a:br>
                <a:rPr lang="en-US" altLang="en-US" sz="1600"/>
              </a:br>
              <a:r>
                <a:rPr lang="en-US" altLang="en-US" sz="1600"/>
                <a:t>	Cr	0.1249	BCC	1.6	+3</a:t>
              </a:r>
              <a:br>
                <a:rPr lang="en-US" altLang="en-US" sz="1600"/>
              </a:br>
              <a:r>
                <a:rPr lang="en-US" altLang="en-US" sz="1600"/>
                <a:t>	Fe	0.1241	BCC	1.8	+2</a:t>
              </a:r>
              <a:br>
                <a:rPr lang="en-US" altLang="en-US" sz="1600"/>
              </a:br>
              <a:r>
                <a:rPr lang="en-US" altLang="en-US" sz="1600"/>
                <a:t>	Ni	0.1246	FCC	1.8	+2</a:t>
              </a:r>
              <a:br>
                <a:rPr lang="en-US" altLang="en-US" sz="1600"/>
              </a:br>
              <a:r>
                <a:rPr lang="en-US" altLang="en-US" sz="1600"/>
                <a:t>	Pd	0.1376	FCC	2.2	+2</a:t>
              </a:r>
              <a:br>
                <a:rPr lang="en-US" altLang="en-US" sz="1600"/>
              </a:br>
              <a:r>
                <a:rPr lang="en-US" altLang="en-US" sz="1600"/>
                <a:t>	Zn	0.1332	HCP	1.6	+2</a:t>
              </a:r>
              <a:endParaRPr lang="en-US" altLang="en-US" sz="1600" i="1"/>
            </a:p>
          </p:txBody>
        </p:sp>
        <p:sp>
          <p:nvSpPr>
            <p:cNvPr id="80904" name="Line 10">
              <a:extLst>
                <a:ext uri="{FF2B5EF4-FFF2-40B4-BE49-F238E27FC236}">
                  <a16:creationId xmlns:a16="http://schemas.microsoft.com/office/drawing/2014/main" id="{DF63BE9E-15F9-EB4E-8D76-3F3E0C585FEE}"/>
                </a:ext>
              </a:extLst>
            </p:cNvPr>
            <p:cNvSpPr>
              <a:spLocks noChangeShapeType="1"/>
            </p:cNvSpPr>
            <p:nvPr/>
          </p:nvSpPr>
          <p:spPr bwMode="auto">
            <a:xfrm>
              <a:off x="2481" y="1234"/>
              <a:ext cx="3031"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05" name="Line 11">
              <a:extLst>
                <a:ext uri="{FF2B5EF4-FFF2-40B4-BE49-F238E27FC236}">
                  <a16:creationId xmlns:a16="http://schemas.microsoft.com/office/drawing/2014/main" id="{2D099422-BFCA-F542-B967-614080286FBE}"/>
                </a:ext>
              </a:extLst>
            </p:cNvPr>
            <p:cNvSpPr>
              <a:spLocks noChangeShapeType="1"/>
            </p:cNvSpPr>
            <p:nvPr/>
          </p:nvSpPr>
          <p:spPr bwMode="auto">
            <a:xfrm>
              <a:off x="2481" y="1724"/>
              <a:ext cx="3031"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06" name="Line 12">
              <a:extLst>
                <a:ext uri="{FF2B5EF4-FFF2-40B4-BE49-F238E27FC236}">
                  <a16:creationId xmlns:a16="http://schemas.microsoft.com/office/drawing/2014/main" id="{F562E6EA-0B27-4A42-9AD1-2D3BF731174F}"/>
                </a:ext>
              </a:extLst>
            </p:cNvPr>
            <p:cNvSpPr>
              <a:spLocks noChangeShapeType="1"/>
            </p:cNvSpPr>
            <p:nvPr/>
          </p:nvSpPr>
          <p:spPr bwMode="auto">
            <a:xfrm>
              <a:off x="2481" y="3723"/>
              <a:ext cx="3031"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C8B0-E409-774A-A9FB-18FB1E1E320B}"/>
              </a:ext>
            </a:extLst>
          </p:cNvPr>
          <p:cNvSpPr>
            <a:spLocks noGrp="1"/>
          </p:cNvSpPr>
          <p:nvPr>
            <p:ph type="title"/>
          </p:nvPr>
        </p:nvSpPr>
        <p:spPr>
          <a:xfrm>
            <a:off x="547977" y="0"/>
            <a:ext cx="8382000" cy="685800"/>
          </a:xfrm>
        </p:spPr>
        <p:txBody>
          <a:bodyPr/>
          <a:lstStyle/>
          <a:p>
            <a:r>
              <a:rPr lang="en-US" dirty="0"/>
              <a:t>Crystal Nucleating Agents</a:t>
            </a:r>
          </a:p>
        </p:txBody>
      </p:sp>
      <p:sp>
        <p:nvSpPr>
          <p:cNvPr id="4" name="Slide Number Placeholder 3">
            <a:extLst>
              <a:ext uri="{FF2B5EF4-FFF2-40B4-BE49-F238E27FC236}">
                <a16:creationId xmlns:a16="http://schemas.microsoft.com/office/drawing/2014/main" id="{FEF82DEF-E9FE-8A45-9F3E-3BFDA755A380}"/>
              </a:ext>
            </a:extLst>
          </p:cNvPr>
          <p:cNvSpPr>
            <a:spLocks noGrp="1"/>
          </p:cNvSpPr>
          <p:nvPr>
            <p:ph type="sldNum" sz="quarter" idx="12"/>
          </p:nvPr>
        </p:nvSpPr>
        <p:spPr/>
        <p:txBody>
          <a:bodyPr/>
          <a:lstStyle/>
          <a:p>
            <a:fld id="{172C3434-0AC3-224C-9D58-0B38A28AE585}" type="slidenum">
              <a:rPr lang="en-US" altLang="en-US" smtClean="0"/>
              <a:pPr/>
              <a:t>7</a:t>
            </a:fld>
            <a:endParaRPr lang="en-US" altLang="en-US"/>
          </a:p>
        </p:txBody>
      </p:sp>
      <p:pic>
        <p:nvPicPr>
          <p:cNvPr id="6" name="Picture 5">
            <a:extLst>
              <a:ext uri="{FF2B5EF4-FFF2-40B4-BE49-F238E27FC236}">
                <a16:creationId xmlns:a16="http://schemas.microsoft.com/office/drawing/2014/main" id="{3A16C357-A408-F241-8245-3BF74880B53D}"/>
              </a:ext>
            </a:extLst>
          </p:cNvPr>
          <p:cNvPicPr>
            <a:picLocks noChangeAspect="1"/>
          </p:cNvPicPr>
          <p:nvPr/>
        </p:nvPicPr>
        <p:blipFill>
          <a:blip r:embed="rId2"/>
          <a:stretch>
            <a:fillRect/>
          </a:stretch>
        </p:blipFill>
        <p:spPr>
          <a:xfrm>
            <a:off x="1146433" y="819727"/>
            <a:ext cx="6353665" cy="5762048"/>
          </a:xfrm>
          <a:prstGeom prst="rect">
            <a:avLst/>
          </a:prstGeom>
        </p:spPr>
      </p:pic>
    </p:spTree>
    <p:extLst>
      <p:ext uri="{BB962C8B-B14F-4D97-AF65-F5344CB8AC3E}">
        <p14:creationId xmlns:p14="http://schemas.microsoft.com/office/powerpoint/2010/main" val="2021480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a:extLst>
              <a:ext uri="{FF2B5EF4-FFF2-40B4-BE49-F238E27FC236}">
                <a16:creationId xmlns:a16="http://schemas.microsoft.com/office/drawing/2014/main" id="{692B9F35-CA11-4445-8BC8-03486162D2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F0CB04-AED8-2D4E-8ECC-35F0581155B7}" type="slidenum">
              <a:rPr lang="en-US" altLang="en-US" sz="1200"/>
              <a:pPr/>
              <a:t>8</a:t>
            </a:fld>
            <a:endParaRPr lang="en-US" altLang="en-US" sz="1200"/>
          </a:p>
        </p:txBody>
      </p:sp>
      <p:sp>
        <p:nvSpPr>
          <p:cNvPr id="24579" name="Rectangle 12">
            <a:extLst>
              <a:ext uri="{FF2B5EF4-FFF2-40B4-BE49-F238E27FC236}">
                <a16:creationId xmlns:a16="http://schemas.microsoft.com/office/drawing/2014/main" id="{BA72DA52-C5BF-324B-93DC-B1595A42F09E}"/>
              </a:ext>
            </a:extLst>
          </p:cNvPr>
          <p:cNvSpPr>
            <a:spLocks noGrp="1" noChangeArrowheads="1"/>
          </p:cNvSpPr>
          <p:nvPr>
            <p:ph type="title"/>
          </p:nvPr>
        </p:nvSpPr>
        <p:spPr>
          <a:xfrm>
            <a:off x="381000" y="266700"/>
            <a:ext cx="8382000" cy="685800"/>
          </a:xfrm>
        </p:spPr>
        <p:txBody>
          <a:bodyPr/>
          <a:lstStyle/>
          <a:p>
            <a:r>
              <a:rPr lang="en-US" altLang="en-US">
                <a:ea typeface="ＭＳ Ｐゴシック" panose="020B0600070205080204" pitchFamily="34" charset="-128"/>
              </a:rPr>
              <a:t>Solidification</a:t>
            </a:r>
          </a:p>
        </p:txBody>
      </p:sp>
      <p:pic>
        <p:nvPicPr>
          <p:cNvPr id="24580" name="Picture 4">
            <a:extLst>
              <a:ext uri="{FF2B5EF4-FFF2-40B4-BE49-F238E27FC236}">
                <a16:creationId xmlns:a16="http://schemas.microsoft.com/office/drawing/2014/main" id="{39AE3D4C-23F4-0945-AD93-A5713C391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808163"/>
            <a:ext cx="4200525"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5">
            <a:extLst>
              <a:ext uri="{FF2B5EF4-FFF2-40B4-BE49-F238E27FC236}">
                <a16:creationId xmlns:a16="http://schemas.microsoft.com/office/drawing/2014/main" id="{A27ADC94-1AFD-7C4D-854F-82ABF514EAC6}"/>
              </a:ext>
            </a:extLst>
          </p:cNvPr>
          <p:cNvSpPr txBox="1">
            <a:spLocks noChangeArrowheads="1"/>
          </p:cNvSpPr>
          <p:nvPr/>
        </p:nvSpPr>
        <p:spPr bwMode="auto">
          <a:xfrm>
            <a:off x="381000" y="4246563"/>
            <a:ext cx="1981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a:solidFill>
                  <a:srgbClr val="0000FF"/>
                </a:solidFill>
              </a:rPr>
              <a:t>Columnar in area with less undercooling</a:t>
            </a:r>
          </a:p>
        </p:txBody>
      </p:sp>
      <p:sp>
        <p:nvSpPr>
          <p:cNvPr id="24582" name="Text Box 8">
            <a:extLst>
              <a:ext uri="{FF2B5EF4-FFF2-40B4-BE49-F238E27FC236}">
                <a16:creationId xmlns:a16="http://schemas.microsoft.com/office/drawing/2014/main" id="{EC6F57D6-C2B8-4742-ABE5-239B436B1926}"/>
              </a:ext>
            </a:extLst>
          </p:cNvPr>
          <p:cNvSpPr txBox="1">
            <a:spLocks noChangeArrowheads="1"/>
          </p:cNvSpPr>
          <p:nvPr/>
        </p:nvSpPr>
        <p:spPr bwMode="auto">
          <a:xfrm>
            <a:off x="6953250" y="3983038"/>
            <a:ext cx="19812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solidFill>
                  <a:srgbClr val="FF0000"/>
                </a:solidFill>
              </a:rPr>
              <a:t>Shell of equiaxed grains due to rapid cooling (greater </a:t>
            </a:r>
            <a:r>
              <a:rPr lang="en-US" altLang="en-US" sz="2000">
                <a:solidFill>
                  <a:srgbClr val="FF0000"/>
                </a:solidFill>
                <a:sym typeface="Symbol" pitchFamily="2" charset="2"/>
              </a:rPr>
              <a:t></a:t>
            </a:r>
            <a:r>
              <a:rPr lang="en-US" altLang="en-US" sz="2000" i="1">
                <a:solidFill>
                  <a:srgbClr val="FF0000"/>
                </a:solidFill>
                <a:sym typeface="Symbol" pitchFamily="2" charset="2"/>
              </a:rPr>
              <a:t>T</a:t>
            </a:r>
            <a:r>
              <a:rPr lang="en-US" altLang="en-US" sz="2000">
                <a:solidFill>
                  <a:srgbClr val="FF0000"/>
                </a:solidFill>
                <a:sym typeface="Symbol" pitchFamily="2" charset="2"/>
              </a:rPr>
              <a:t>) near wall</a:t>
            </a:r>
            <a:endParaRPr lang="en-US" altLang="en-US" sz="2000">
              <a:solidFill>
                <a:srgbClr val="FF0000"/>
              </a:solidFill>
            </a:endParaRPr>
          </a:p>
        </p:txBody>
      </p:sp>
      <p:sp>
        <p:nvSpPr>
          <p:cNvPr id="24583" name="Text Box 11">
            <a:extLst>
              <a:ext uri="{FF2B5EF4-FFF2-40B4-BE49-F238E27FC236}">
                <a16:creationId xmlns:a16="http://schemas.microsoft.com/office/drawing/2014/main" id="{102FF448-23FE-9640-B89F-3DA37D5AD231}"/>
              </a:ext>
            </a:extLst>
          </p:cNvPr>
          <p:cNvSpPr txBox="1">
            <a:spLocks noChangeArrowheads="1"/>
          </p:cNvSpPr>
          <p:nvPr/>
        </p:nvSpPr>
        <p:spPr bwMode="auto">
          <a:xfrm>
            <a:off x="581025" y="5883275"/>
            <a:ext cx="8243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dirty="0"/>
              <a:t>Grain refiner -  added to make smaller, more uniform, </a:t>
            </a:r>
            <a:r>
              <a:rPr lang="en-US" altLang="en-US" sz="1800" dirty="0" err="1"/>
              <a:t>equiaxed</a:t>
            </a:r>
            <a:r>
              <a:rPr lang="en-US" altLang="en-US" sz="1800" dirty="0"/>
              <a:t> grains.</a:t>
            </a:r>
          </a:p>
        </p:txBody>
      </p:sp>
      <p:grpSp>
        <p:nvGrpSpPr>
          <p:cNvPr id="24584" name="Group 14">
            <a:extLst>
              <a:ext uri="{FF2B5EF4-FFF2-40B4-BE49-F238E27FC236}">
                <a16:creationId xmlns:a16="http://schemas.microsoft.com/office/drawing/2014/main" id="{112F5FDB-1413-644E-B421-12DB9A701081}"/>
              </a:ext>
            </a:extLst>
          </p:cNvPr>
          <p:cNvGrpSpPr>
            <a:grpSpLocks/>
          </p:cNvGrpSpPr>
          <p:nvPr/>
        </p:nvGrpSpPr>
        <p:grpSpPr bwMode="auto">
          <a:xfrm>
            <a:off x="1992313" y="3489325"/>
            <a:ext cx="1011237" cy="203200"/>
            <a:chOff x="3176" y="2656"/>
            <a:chExt cx="408" cy="96"/>
          </a:xfrm>
        </p:grpSpPr>
        <p:sp>
          <p:nvSpPr>
            <p:cNvPr id="24603" name="Freeform 15">
              <a:extLst>
                <a:ext uri="{FF2B5EF4-FFF2-40B4-BE49-F238E27FC236}">
                  <a16:creationId xmlns:a16="http://schemas.microsoft.com/office/drawing/2014/main" id="{DD9DC88B-EFD9-7C49-9680-2A5A617F8AFF}"/>
                </a:ext>
              </a:extLst>
            </p:cNvPr>
            <p:cNvSpPr>
              <a:spLocks/>
            </p:cNvSpPr>
            <p:nvPr/>
          </p:nvSpPr>
          <p:spPr bwMode="auto">
            <a:xfrm>
              <a:off x="3176" y="2656"/>
              <a:ext cx="120" cy="96"/>
            </a:xfrm>
            <a:custGeom>
              <a:avLst/>
              <a:gdLst>
                <a:gd name="T0" fmla="*/ 0 w 120"/>
                <a:gd name="T1" fmla="*/ 48 h 96"/>
                <a:gd name="T2" fmla="*/ 120 w 120"/>
                <a:gd name="T3" fmla="*/ 0 h 96"/>
                <a:gd name="T4" fmla="*/ 120 w 120"/>
                <a:gd name="T5" fmla="*/ 48 h 96"/>
                <a:gd name="T6" fmla="*/ 120 w 120"/>
                <a:gd name="T7" fmla="*/ 96 h 96"/>
                <a:gd name="T8" fmla="*/ 0 w 120"/>
                <a:gd name="T9" fmla="*/ 48 h 96"/>
                <a:gd name="T10" fmla="*/ 0 60000 65536"/>
                <a:gd name="T11" fmla="*/ 0 60000 65536"/>
                <a:gd name="T12" fmla="*/ 0 60000 65536"/>
                <a:gd name="T13" fmla="*/ 0 60000 65536"/>
                <a:gd name="T14" fmla="*/ 0 60000 65536"/>
                <a:gd name="T15" fmla="*/ 0 w 120"/>
                <a:gd name="T16" fmla="*/ 0 h 96"/>
                <a:gd name="T17" fmla="*/ 120 w 120"/>
                <a:gd name="T18" fmla="*/ 96 h 96"/>
              </a:gdLst>
              <a:ahLst/>
              <a:cxnLst>
                <a:cxn ang="T10">
                  <a:pos x="T0" y="T1"/>
                </a:cxn>
                <a:cxn ang="T11">
                  <a:pos x="T2" y="T3"/>
                </a:cxn>
                <a:cxn ang="T12">
                  <a:pos x="T4" y="T5"/>
                </a:cxn>
                <a:cxn ang="T13">
                  <a:pos x="T6" y="T7"/>
                </a:cxn>
                <a:cxn ang="T14">
                  <a:pos x="T8" y="T9"/>
                </a:cxn>
              </a:cxnLst>
              <a:rect l="T15" t="T16" r="T17" b="T18"/>
              <a:pathLst>
                <a:path w="120" h="96">
                  <a:moveTo>
                    <a:pt x="0" y="48"/>
                  </a:moveTo>
                  <a:lnTo>
                    <a:pt x="120" y="0"/>
                  </a:lnTo>
                  <a:lnTo>
                    <a:pt x="120" y="48"/>
                  </a:lnTo>
                  <a:lnTo>
                    <a:pt x="120" y="96"/>
                  </a:lnTo>
                  <a:lnTo>
                    <a:pt x="0" y="48"/>
                  </a:lnTo>
                  <a:close/>
                </a:path>
              </a:pathLst>
            </a:custGeom>
            <a:solidFill>
              <a:srgbClr val="FFCC00"/>
            </a:solidFill>
            <a:ln w="12700">
              <a:solidFill>
                <a:srgbClr val="FFCC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4604" name="Line 16">
              <a:extLst>
                <a:ext uri="{FF2B5EF4-FFF2-40B4-BE49-F238E27FC236}">
                  <a16:creationId xmlns:a16="http://schemas.microsoft.com/office/drawing/2014/main" id="{2BFC1397-EE36-8146-AAFE-FD3726F0178A}"/>
                </a:ext>
              </a:extLst>
            </p:cNvPr>
            <p:cNvSpPr>
              <a:spLocks noChangeShapeType="1"/>
            </p:cNvSpPr>
            <p:nvPr/>
          </p:nvSpPr>
          <p:spPr bwMode="auto">
            <a:xfrm>
              <a:off x="3296" y="2704"/>
              <a:ext cx="288" cy="1"/>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585" name="Group 17">
            <a:extLst>
              <a:ext uri="{FF2B5EF4-FFF2-40B4-BE49-F238E27FC236}">
                <a16:creationId xmlns:a16="http://schemas.microsoft.com/office/drawing/2014/main" id="{D23C512C-F22B-BE42-B4B9-118771922575}"/>
              </a:ext>
            </a:extLst>
          </p:cNvPr>
          <p:cNvGrpSpPr>
            <a:grpSpLocks/>
          </p:cNvGrpSpPr>
          <p:nvPr/>
        </p:nvGrpSpPr>
        <p:grpSpPr bwMode="auto">
          <a:xfrm>
            <a:off x="4610100" y="5038725"/>
            <a:ext cx="238125" cy="795338"/>
            <a:chOff x="4128" y="3280"/>
            <a:chExt cx="96" cy="376"/>
          </a:xfrm>
        </p:grpSpPr>
        <p:sp>
          <p:nvSpPr>
            <p:cNvPr id="24601" name="Freeform 18">
              <a:extLst>
                <a:ext uri="{FF2B5EF4-FFF2-40B4-BE49-F238E27FC236}">
                  <a16:creationId xmlns:a16="http://schemas.microsoft.com/office/drawing/2014/main" id="{546A988B-2D9D-344C-897A-513A4481FD21}"/>
                </a:ext>
              </a:extLst>
            </p:cNvPr>
            <p:cNvSpPr>
              <a:spLocks/>
            </p:cNvSpPr>
            <p:nvPr/>
          </p:nvSpPr>
          <p:spPr bwMode="auto">
            <a:xfrm>
              <a:off x="4128" y="3536"/>
              <a:ext cx="96" cy="120"/>
            </a:xfrm>
            <a:custGeom>
              <a:avLst/>
              <a:gdLst>
                <a:gd name="T0" fmla="*/ 48 w 96"/>
                <a:gd name="T1" fmla="*/ 120 h 120"/>
                <a:gd name="T2" fmla="*/ 0 w 96"/>
                <a:gd name="T3" fmla="*/ 0 h 120"/>
                <a:gd name="T4" fmla="*/ 48 w 96"/>
                <a:gd name="T5" fmla="*/ 0 h 120"/>
                <a:gd name="T6" fmla="*/ 96 w 96"/>
                <a:gd name="T7" fmla="*/ 0 h 120"/>
                <a:gd name="T8" fmla="*/ 48 w 96"/>
                <a:gd name="T9" fmla="*/ 120 h 120"/>
                <a:gd name="T10" fmla="*/ 0 60000 65536"/>
                <a:gd name="T11" fmla="*/ 0 60000 65536"/>
                <a:gd name="T12" fmla="*/ 0 60000 65536"/>
                <a:gd name="T13" fmla="*/ 0 60000 65536"/>
                <a:gd name="T14" fmla="*/ 0 60000 65536"/>
                <a:gd name="T15" fmla="*/ 0 w 96"/>
                <a:gd name="T16" fmla="*/ 0 h 120"/>
                <a:gd name="T17" fmla="*/ 96 w 96"/>
                <a:gd name="T18" fmla="*/ 120 h 120"/>
              </a:gdLst>
              <a:ahLst/>
              <a:cxnLst>
                <a:cxn ang="T10">
                  <a:pos x="T0" y="T1"/>
                </a:cxn>
                <a:cxn ang="T11">
                  <a:pos x="T2" y="T3"/>
                </a:cxn>
                <a:cxn ang="T12">
                  <a:pos x="T4" y="T5"/>
                </a:cxn>
                <a:cxn ang="T13">
                  <a:pos x="T6" y="T7"/>
                </a:cxn>
                <a:cxn ang="T14">
                  <a:pos x="T8" y="T9"/>
                </a:cxn>
              </a:cxnLst>
              <a:rect l="T15" t="T16" r="T17" b="T18"/>
              <a:pathLst>
                <a:path w="96" h="120">
                  <a:moveTo>
                    <a:pt x="48" y="120"/>
                  </a:moveTo>
                  <a:lnTo>
                    <a:pt x="0" y="0"/>
                  </a:lnTo>
                  <a:lnTo>
                    <a:pt x="48" y="0"/>
                  </a:lnTo>
                  <a:lnTo>
                    <a:pt x="96" y="0"/>
                  </a:lnTo>
                  <a:lnTo>
                    <a:pt x="48" y="120"/>
                  </a:lnTo>
                  <a:close/>
                </a:path>
              </a:pathLst>
            </a:custGeom>
            <a:solidFill>
              <a:srgbClr val="FFCC00"/>
            </a:solidFill>
            <a:ln w="12700">
              <a:solidFill>
                <a:srgbClr val="FFCC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4602" name="Line 19">
              <a:extLst>
                <a:ext uri="{FF2B5EF4-FFF2-40B4-BE49-F238E27FC236}">
                  <a16:creationId xmlns:a16="http://schemas.microsoft.com/office/drawing/2014/main" id="{83DAEF66-59D1-594E-A16D-C4C3590A5169}"/>
                </a:ext>
              </a:extLst>
            </p:cNvPr>
            <p:cNvSpPr>
              <a:spLocks noChangeShapeType="1"/>
            </p:cNvSpPr>
            <p:nvPr/>
          </p:nvSpPr>
          <p:spPr bwMode="auto">
            <a:xfrm flipV="1">
              <a:off x="4176" y="3280"/>
              <a:ext cx="1" cy="256"/>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586" name="Group 20">
            <a:extLst>
              <a:ext uri="{FF2B5EF4-FFF2-40B4-BE49-F238E27FC236}">
                <a16:creationId xmlns:a16="http://schemas.microsoft.com/office/drawing/2014/main" id="{A4814069-4E58-FE4A-B969-EFF6F53A9DB3}"/>
              </a:ext>
            </a:extLst>
          </p:cNvPr>
          <p:cNvGrpSpPr>
            <a:grpSpLocks/>
          </p:cNvGrpSpPr>
          <p:nvPr/>
        </p:nvGrpSpPr>
        <p:grpSpPr bwMode="auto">
          <a:xfrm>
            <a:off x="6070600" y="3543300"/>
            <a:ext cx="1011238" cy="203200"/>
            <a:chOff x="4728" y="2688"/>
            <a:chExt cx="408" cy="96"/>
          </a:xfrm>
        </p:grpSpPr>
        <p:sp>
          <p:nvSpPr>
            <p:cNvPr id="24599" name="Freeform 21">
              <a:extLst>
                <a:ext uri="{FF2B5EF4-FFF2-40B4-BE49-F238E27FC236}">
                  <a16:creationId xmlns:a16="http://schemas.microsoft.com/office/drawing/2014/main" id="{35E8FA7B-EA44-6346-9125-3488890FC184}"/>
                </a:ext>
              </a:extLst>
            </p:cNvPr>
            <p:cNvSpPr>
              <a:spLocks/>
            </p:cNvSpPr>
            <p:nvPr/>
          </p:nvSpPr>
          <p:spPr bwMode="auto">
            <a:xfrm>
              <a:off x="5016" y="2688"/>
              <a:ext cx="120" cy="96"/>
            </a:xfrm>
            <a:custGeom>
              <a:avLst/>
              <a:gdLst>
                <a:gd name="T0" fmla="*/ 120 w 120"/>
                <a:gd name="T1" fmla="*/ 48 h 96"/>
                <a:gd name="T2" fmla="*/ 0 w 120"/>
                <a:gd name="T3" fmla="*/ 96 h 96"/>
                <a:gd name="T4" fmla="*/ 0 w 120"/>
                <a:gd name="T5" fmla="*/ 48 h 96"/>
                <a:gd name="T6" fmla="*/ 0 w 120"/>
                <a:gd name="T7" fmla="*/ 0 h 96"/>
                <a:gd name="T8" fmla="*/ 120 w 120"/>
                <a:gd name="T9" fmla="*/ 48 h 96"/>
                <a:gd name="T10" fmla="*/ 0 60000 65536"/>
                <a:gd name="T11" fmla="*/ 0 60000 65536"/>
                <a:gd name="T12" fmla="*/ 0 60000 65536"/>
                <a:gd name="T13" fmla="*/ 0 60000 65536"/>
                <a:gd name="T14" fmla="*/ 0 60000 65536"/>
                <a:gd name="T15" fmla="*/ 0 w 120"/>
                <a:gd name="T16" fmla="*/ 0 h 96"/>
                <a:gd name="T17" fmla="*/ 120 w 120"/>
                <a:gd name="T18" fmla="*/ 96 h 96"/>
              </a:gdLst>
              <a:ahLst/>
              <a:cxnLst>
                <a:cxn ang="T10">
                  <a:pos x="T0" y="T1"/>
                </a:cxn>
                <a:cxn ang="T11">
                  <a:pos x="T2" y="T3"/>
                </a:cxn>
                <a:cxn ang="T12">
                  <a:pos x="T4" y="T5"/>
                </a:cxn>
                <a:cxn ang="T13">
                  <a:pos x="T6" y="T7"/>
                </a:cxn>
                <a:cxn ang="T14">
                  <a:pos x="T8" y="T9"/>
                </a:cxn>
              </a:cxnLst>
              <a:rect l="T15" t="T16" r="T17" b="T18"/>
              <a:pathLst>
                <a:path w="120" h="96">
                  <a:moveTo>
                    <a:pt x="120" y="48"/>
                  </a:moveTo>
                  <a:lnTo>
                    <a:pt x="0" y="96"/>
                  </a:lnTo>
                  <a:lnTo>
                    <a:pt x="0" y="48"/>
                  </a:lnTo>
                  <a:lnTo>
                    <a:pt x="0" y="0"/>
                  </a:lnTo>
                  <a:lnTo>
                    <a:pt x="120" y="48"/>
                  </a:lnTo>
                  <a:close/>
                </a:path>
              </a:pathLst>
            </a:custGeom>
            <a:solidFill>
              <a:srgbClr val="FFCC00"/>
            </a:solidFill>
            <a:ln w="12700">
              <a:solidFill>
                <a:srgbClr val="FFCC00"/>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4600" name="Line 22">
              <a:extLst>
                <a:ext uri="{FF2B5EF4-FFF2-40B4-BE49-F238E27FC236}">
                  <a16:creationId xmlns:a16="http://schemas.microsoft.com/office/drawing/2014/main" id="{BE6CF761-BC90-5B4B-8629-50B23EDE0189}"/>
                </a:ext>
              </a:extLst>
            </p:cNvPr>
            <p:cNvSpPr>
              <a:spLocks noChangeShapeType="1"/>
            </p:cNvSpPr>
            <p:nvPr/>
          </p:nvSpPr>
          <p:spPr bwMode="auto">
            <a:xfrm>
              <a:off x="4728" y="2736"/>
              <a:ext cx="288" cy="1"/>
            </a:xfrm>
            <a:prstGeom prst="line">
              <a:avLst/>
            </a:prstGeom>
            <a:noFill/>
            <a:ln w="25400">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587" name="Rectangle 23">
            <a:extLst>
              <a:ext uri="{FF2B5EF4-FFF2-40B4-BE49-F238E27FC236}">
                <a16:creationId xmlns:a16="http://schemas.microsoft.com/office/drawing/2014/main" id="{CC9A6CEC-38A7-8E49-A016-A33468495019}"/>
              </a:ext>
            </a:extLst>
          </p:cNvPr>
          <p:cNvSpPr>
            <a:spLocks noChangeArrowheads="1"/>
          </p:cNvSpPr>
          <p:nvPr/>
        </p:nvSpPr>
        <p:spPr bwMode="auto">
          <a:xfrm>
            <a:off x="1217613" y="3100388"/>
            <a:ext cx="565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FFCC00"/>
                </a:solidFill>
              </a:rPr>
              <a:t>heat </a:t>
            </a:r>
            <a:endParaRPr lang="en-US" altLang="en-US">
              <a:latin typeface="Times" pitchFamily="2" charset="0"/>
            </a:endParaRPr>
          </a:p>
        </p:txBody>
      </p:sp>
      <p:sp>
        <p:nvSpPr>
          <p:cNvPr id="24588" name="Rectangle 24">
            <a:extLst>
              <a:ext uri="{FF2B5EF4-FFF2-40B4-BE49-F238E27FC236}">
                <a16:creationId xmlns:a16="http://schemas.microsoft.com/office/drawing/2014/main" id="{C5813336-7F4E-BA44-BD55-D107FB985C27}"/>
              </a:ext>
            </a:extLst>
          </p:cNvPr>
          <p:cNvSpPr>
            <a:spLocks noChangeArrowheads="1"/>
          </p:cNvSpPr>
          <p:nvPr/>
        </p:nvSpPr>
        <p:spPr bwMode="auto">
          <a:xfrm>
            <a:off x="1217613" y="3489325"/>
            <a:ext cx="452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solidFill>
                  <a:srgbClr val="FFCC00"/>
                </a:solidFill>
              </a:rPr>
              <a:t>flow</a:t>
            </a:r>
            <a:endParaRPr lang="en-US" altLang="en-US">
              <a:latin typeface="Times" pitchFamily="2" charset="0"/>
            </a:endParaRPr>
          </a:p>
        </p:txBody>
      </p:sp>
      <p:sp>
        <p:nvSpPr>
          <p:cNvPr id="24589" name="Rectangle 13">
            <a:extLst>
              <a:ext uri="{FF2B5EF4-FFF2-40B4-BE49-F238E27FC236}">
                <a16:creationId xmlns:a16="http://schemas.microsoft.com/office/drawing/2014/main" id="{77E78B40-D57D-3A40-8A94-0DA3D84D5000}"/>
              </a:ext>
            </a:extLst>
          </p:cNvPr>
          <p:cNvSpPr>
            <a:spLocks noGrp="1" noChangeArrowheads="1"/>
          </p:cNvSpPr>
          <p:nvPr>
            <p:ph type="body" idx="1"/>
          </p:nvPr>
        </p:nvSpPr>
        <p:spPr>
          <a:xfrm>
            <a:off x="685800" y="876300"/>
            <a:ext cx="8077200" cy="4876800"/>
          </a:xfrm>
        </p:spPr>
        <p:txBody>
          <a:bodyPr/>
          <a:lstStyle/>
          <a:p>
            <a:pPr>
              <a:buFontTx/>
              <a:buNone/>
            </a:pPr>
            <a:r>
              <a:rPr lang="en-US" altLang="en-US" sz="2000">
                <a:ea typeface="ＭＳ Ｐゴシック" panose="020B0600070205080204" pitchFamily="34" charset="-128"/>
              </a:rPr>
              <a:t>Grains can be	- equiaxed   (roughly same size in all directions)</a:t>
            </a:r>
          </a:p>
          <a:p>
            <a:pPr lvl="1">
              <a:buFontTx/>
              <a:buNone/>
            </a:pPr>
            <a:r>
              <a:rPr lang="en-US" altLang="en-US" sz="1800">
                <a:ea typeface="ＭＳ Ｐゴシック" panose="020B0600070205080204" pitchFamily="34" charset="-128"/>
              </a:rPr>
              <a:t>			</a:t>
            </a:r>
            <a:r>
              <a:rPr lang="en-US" altLang="en-US" sz="2000">
                <a:ea typeface="ＭＳ Ｐゴシック" panose="020B0600070205080204" pitchFamily="34" charset="-128"/>
              </a:rPr>
              <a:t>- columnar   (elongated grains)</a:t>
            </a:r>
          </a:p>
          <a:p>
            <a:endParaRPr lang="en-US" altLang="en-US" sz="2000" b="1">
              <a:ea typeface="ＭＳ Ｐゴシック" panose="020B0600070205080204" pitchFamily="34" charset="-128"/>
            </a:endParaRPr>
          </a:p>
          <a:p>
            <a:endParaRPr lang="en-US" altLang="en-US" sz="2000">
              <a:ea typeface="ＭＳ Ｐゴシック" panose="020B0600070205080204" pitchFamily="34" charset="-128"/>
            </a:endParaRPr>
          </a:p>
          <a:p>
            <a:endParaRPr lang="en-US" altLang="en-US" sz="2400">
              <a:ea typeface="ＭＳ Ｐゴシック" panose="020B0600070205080204" pitchFamily="34" charset="-128"/>
            </a:endParaRPr>
          </a:p>
        </p:txBody>
      </p:sp>
      <p:grpSp>
        <p:nvGrpSpPr>
          <p:cNvPr id="24591" name="Group 33">
            <a:extLst>
              <a:ext uri="{FF2B5EF4-FFF2-40B4-BE49-F238E27FC236}">
                <a16:creationId xmlns:a16="http://schemas.microsoft.com/office/drawing/2014/main" id="{7276F6CB-BF0B-284D-BB80-EA7A02BC0EAB}"/>
              </a:ext>
            </a:extLst>
          </p:cNvPr>
          <p:cNvGrpSpPr>
            <a:grpSpLocks/>
          </p:cNvGrpSpPr>
          <p:nvPr/>
        </p:nvGrpSpPr>
        <p:grpSpPr bwMode="auto">
          <a:xfrm>
            <a:off x="2478088" y="3521075"/>
            <a:ext cx="1492250" cy="942975"/>
            <a:chOff x="1561" y="2218"/>
            <a:chExt cx="940" cy="594"/>
          </a:xfrm>
        </p:grpSpPr>
        <p:sp>
          <p:nvSpPr>
            <p:cNvPr id="24597" name="Line 31">
              <a:extLst>
                <a:ext uri="{FF2B5EF4-FFF2-40B4-BE49-F238E27FC236}">
                  <a16:creationId xmlns:a16="http://schemas.microsoft.com/office/drawing/2014/main" id="{1CB19374-CD64-D34B-A83C-4C517CE6C740}"/>
                </a:ext>
              </a:extLst>
            </p:cNvPr>
            <p:cNvSpPr>
              <a:spLocks noChangeShapeType="1"/>
            </p:cNvSpPr>
            <p:nvPr/>
          </p:nvSpPr>
          <p:spPr bwMode="auto">
            <a:xfrm flipV="1">
              <a:off x="1589" y="2218"/>
              <a:ext cx="912" cy="576"/>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8" name="Line 30">
              <a:extLst>
                <a:ext uri="{FF2B5EF4-FFF2-40B4-BE49-F238E27FC236}">
                  <a16:creationId xmlns:a16="http://schemas.microsoft.com/office/drawing/2014/main" id="{CFC9576C-4A50-5740-AF7A-38D8E8D91C88}"/>
                </a:ext>
              </a:extLst>
            </p:cNvPr>
            <p:cNvSpPr>
              <a:spLocks noChangeShapeType="1"/>
            </p:cNvSpPr>
            <p:nvPr/>
          </p:nvSpPr>
          <p:spPr bwMode="auto">
            <a:xfrm flipV="1">
              <a:off x="1561" y="2236"/>
              <a:ext cx="912" cy="576"/>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4592" name="Line 34">
            <a:extLst>
              <a:ext uri="{FF2B5EF4-FFF2-40B4-BE49-F238E27FC236}">
                <a16:creationId xmlns:a16="http://schemas.microsoft.com/office/drawing/2014/main" id="{BA0D75F6-2F40-604B-BCB7-6E00CA14DC98}"/>
              </a:ext>
            </a:extLst>
          </p:cNvPr>
          <p:cNvSpPr>
            <a:spLocks noChangeShapeType="1"/>
          </p:cNvSpPr>
          <p:nvPr/>
        </p:nvSpPr>
        <p:spPr bwMode="auto">
          <a:xfrm flipH="1">
            <a:off x="5641975" y="4632325"/>
            <a:ext cx="1323975" cy="763588"/>
          </a:xfrm>
          <a:prstGeom prst="line">
            <a:avLst/>
          </a:prstGeom>
          <a:noFill/>
          <a:ln w="571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3" name="Line 9">
            <a:extLst>
              <a:ext uri="{FF2B5EF4-FFF2-40B4-BE49-F238E27FC236}">
                <a16:creationId xmlns:a16="http://schemas.microsoft.com/office/drawing/2014/main" id="{97EB78EA-E47F-5747-B5B4-16806D247AAA}"/>
              </a:ext>
            </a:extLst>
          </p:cNvPr>
          <p:cNvSpPr>
            <a:spLocks noChangeShapeType="1"/>
          </p:cNvSpPr>
          <p:nvPr/>
        </p:nvSpPr>
        <p:spPr bwMode="auto">
          <a:xfrm flipH="1">
            <a:off x="5692775" y="4606925"/>
            <a:ext cx="1323975" cy="7635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4594" name="Group 35">
            <a:extLst>
              <a:ext uri="{FF2B5EF4-FFF2-40B4-BE49-F238E27FC236}">
                <a16:creationId xmlns:a16="http://schemas.microsoft.com/office/drawing/2014/main" id="{F0D7673E-DBE4-D648-A2CD-149A57D580DA}"/>
              </a:ext>
            </a:extLst>
          </p:cNvPr>
          <p:cNvGrpSpPr>
            <a:grpSpLocks/>
          </p:cNvGrpSpPr>
          <p:nvPr/>
        </p:nvGrpSpPr>
        <p:grpSpPr bwMode="auto">
          <a:xfrm>
            <a:off x="2566988" y="1563688"/>
            <a:ext cx="4048125" cy="366712"/>
            <a:chOff x="1617" y="985"/>
            <a:chExt cx="2550" cy="231"/>
          </a:xfrm>
        </p:grpSpPr>
        <p:sp>
          <p:nvSpPr>
            <p:cNvPr id="24595" name="Line 25">
              <a:extLst>
                <a:ext uri="{FF2B5EF4-FFF2-40B4-BE49-F238E27FC236}">
                  <a16:creationId xmlns:a16="http://schemas.microsoft.com/office/drawing/2014/main" id="{0EF506EC-A05E-C940-8CF3-D67257F5B1C8}"/>
                </a:ext>
              </a:extLst>
            </p:cNvPr>
            <p:cNvSpPr>
              <a:spLocks noChangeShapeType="1"/>
            </p:cNvSpPr>
            <p:nvPr/>
          </p:nvSpPr>
          <p:spPr bwMode="auto">
            <a:xfrm>
              <a:off x="1617" y="1078"/>
              <a:ext cx="2550" cy="0"/>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596" name="Rectangle 27">
              <a:extLst>
                <a:ext uri="{FF2B5EF4-FFF2-40B4-BE49-F238E27FC236}">
                  <a16:creationId xmlns:a16="http://schemas.microsoft.com/office/drawing/2014/main" id="{14498F8F-86B3-2344-B2A5-429388B8B42D}"/>
                </a:ext>
              </a:extLst>
            </p:cNvPr>
            <p:cNvSpPr>
              <a:spLocks noChangeArrowheads="1"/>
            </p:cNvSpPr>
            <p:nvPr/>
          </p:nvSpPr>
          <p:spPr bwMode="auto">
            <a:xfrm>
              <a:off x="2514" y="985"/>
              <a:ext cx="552"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 8 cm</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a:extLst>
              <a:ext uri="{FF2B5EF4-FFF2-40B4-BE49-F238E27FC236}">
                <a16:creationId xmlns:a16="http://schemas.microsoft.com/office/drawing/2014/main" id="{4FBF8EB6-F7C6-5A48-9618-0092CFB69C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801BADB-C950-C142-81A2-68810A3AB0C6}" type="slidenum">
              <a:rPr lang="en-US" altLang="en-US" sz="1200"/>
              <a:pPr/>
              <a:t>9</a:t>
            </a:fld>
            <a:endParaRPr lang="en-US" altLang="en-US" sz="1200"/>
          </a:p>
        </p:txBody>
      </p:sp>
      <p:sp>
        <p:nvSpPr>
          <p:cNvPr id="26627" name="Rectangle 2">
            <a:extLst>
              <a:ext uri="{FF2B5EF4-FFF2-40B4-BE49-F238E27FC236}">
                <a16:creationId xmlns:a16="http://schemas.microsoft.com/office/drawing/2014/main" id="{2C1DD4FF-3608-644B-B78C-32962551C686}"/>
              </a:ext>
            </a:extLst>
          </p:cNvPr>
          <p:cNvSpPr>
            <a:spLocks noGrp="1" noChangeArrowheads="1"/>
          </p:cNvSpPr>
          <p:nvPr>
            <p:ph type="title"/>
          </p:nvPr>
        </p:nvSpPr>
        <p:spPr/>
        <p:txBody>
          <a:bodyPr/>
          <a:lstStyle/>
          <a:p>
            <a:r>
              <a:rPr lang="en-US" altLang="en-US">
                <a:ea typeface="ＭＳ Ｐゴシック" panose="020B0600070205080204" pitchFamily="34" charset="-128"/>
              </a:rPr>
              <a:t>Polycrystalline Materials</a:t>
            </a:r>
          </a:p>
        </p:txBody>
      </p:sp>
      <p:sp>
        <p:nvSpPr>
          <p:cNvPr id="26628" name="Rectangle 4">
            <a:extLst>
              <a:ext uri="{FF2B5EF4-FFF2-40B4-BE49-F238E27FC236}">
                <a16:creationId xmlns:a16="http://schemas.microsoft.com/office/drawing/2014/main" id="{B902D474-0AC9-4541-8810-9A538B8330A9}"/>
              </a:ext>
            </a:extLst>
          </p:cNvPr>
          <p:cNvSpPr>
            <a:spLocks noGrp="1" noChangeArrowheads="1"/>
          </p:cNvSpPr>
          <p:nvPr>
            <p:ph type="body" idx="1"/>
          </p:nvPr>
        </p:nvSpPr>
        <p:spPr>
          <a:xfrm>
            <a:off x="276225" y="1576388"/>
            <a:ext cx="3943350" cy="3957637"/>
          </a:xfrm>
        </p:spPr>
        <p:txBody>
          <a:bodyPr/>
          <a:lstStyle/>
          <a:p>
            <a:pPr>
              <a:buFontTx/>
              <a:buNone/>
            </a:pPr>
            <a:r>
              <a:rPr lang="en-US" altLang="en-US" sz="2800" dirty="0">
                <a:solidFill>
                  <a:srgbClr val="0000FF"/>
                </a:solidFill>
                <a:ea typeface="ＭＳ Ｐゴシック" panose="020B0600070205080204" pitchFamily="34" charset="-128"/>
              </a:rPr>
              <a:t>Grain Boundaries</a:t>
            </a:r>
          </a:p>
          <a:p>
            <a:r>
              <a:rPr lang="en-US" altLang="en-US" sz="2400" dirty="0">
                <a:ea typeface="ＭＳ Ｐゴシック" panose="020B0600070205080204" pitchFamily="34" charset="-128"/>
              </a:rPr>
              <a:t>regions between crystals</a:t>
            </a:r>
          </a:p>
          <a:p>
            <a:r>
              <a:rPr lang="en-US" altLang="en-US" sz="2400" dirty="0">
                <a:ea typeface="ＭＳ Ｐゴシック" panose="020B0600070205080204" pitchFamily="34" charset="-128"/>
              </a:rPr>
              <a:t>transition from lattice of one region to that of the other</a:t>
            </a:r>
          </a:p>
          <a:p>
            <a:r>
              <a:rPr lang="en-US" altLang="en-US" sz="2400" dirty="0">
                <a:ea typeface="ＭＳ Ｐゴシック" panose="020B0600070205080204" pitchFamily="34" charset="-128"/>
              </a:rPr>
              <a:t>slightly disordered</a:t>
            </a:r>
          </a:p>
          <a:p>
            <a:r>
              <a:rPr lang="en-US" altLang="en-US" sz="2400" dirty="0">
                <a:ea typeface="ＭＳ Ｐゴシック" panose="020B0600070205080204" pitchFamily="34" charset="-128"/>
              </a:rPr>
              <a:t>low density in grain boundaries</a:t>
            </a:r>
          </a:p>
          <a:p>
            <a:pPr lvl="1"/>
            <a:r>
              <a:rPr lang="en-US" altLang="en-US" sz="2000" dirty="0">
                <a:ea typeface="ＭＳ Ｐゴシック" panose="020B0600070205080204" pitchFamily="34" charset="-128"/>
              </a:rPr>
              <a:t>high mobility</a:t>
            </a:r>
          </a:p>
          <a:p>
            <a:pPr lvl="1"/>
            <a:r>
              <a:rPr lang="en-US" altLang="en-US" sz="2000" dirty="0">
                <a:ea typeface="ＭＳ Ｐゴシック" panose="020B0600070205080204" pitchFamily="34" charset="-128"/>
              </a:rPr>
              <a:t>high diffusivity</a:t>
            </a:r>
          </a:p>
          <a:p>
            <a:pPr lvl="1"/>
            <a:r>
              <a:rPr lang="en-US" altLang="en-US" sz="2000" dirty="0">
                <a:ea typeface="ＭＳ Ｐゴシック" panose="020B0600070205080204" pitchFamily="34" charset="-128"/>
              </a:rPr>
              <a:t>high chemical reactivity</a:t>
            </a:r>
          </a:p>
        </p:txBody>
      </p:sp>
      <p:pic>
        <p:nvPicPr>
          <p:cNvPr id="26630" name="Picture 8" descr="Fig 4_7">
            <a:extLst>
              <a:ext uri="{FF2B5EF4-FFF2-40B4-BE49-F238E27FC236}">
                <a16:creationId xmlns:a16="http://schemas.microsoft.com/office/drawing/2014/main" id="{F117B5B1-74F6-274D-8836-5C1985D3A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88" y="1666875"/>
            <a:ext cx="4886325"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Chapter_03_avi">
  <a:themeElements>
    <a:clrScheme name="">
      <a:dk1>
        <a:srgbClr val="000000"/>
      </a:dk1>
      <a:lt1>
        <a:srgbClr val="FFFFFF"/>
      </a:lt1>
      <a:dk2>
        <a:srgbClr val="99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hapter_03_av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dash"/>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dash"/>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Chapter_03_avi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hapter_03_avi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hapter_03_avi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hapter_03_avi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hapter_03_avi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hapter_03_avi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hapter_03_avi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Chapt_03_7th_Ed v2</Template>
  <TotalTime>3209</TotalTime>
  <Words>2364</Words>
  <Application>Microsoft Macintosh PowerPoint</Application>
  <PresentationFormat>On-screen Show (4:3)</PresentationFormat>
  <Paragraphs>623</Paragraphs>
  <Slides>65</Slides>
  <Notes>33</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65</vt:i4>
      </vt:variant>
    </vt:vector>
  </HeadingPairs>
  <TitlesOfParts>
    <vt:vector size="79" baseType="lpstr">
      <vt:lpstr>ＭＳ Ｐゴシック</vt:lpstr>
      <vt:lpstr>Arial</vt:lpstr>
      <vt:lpstr>Arial Rounded MT Bold</vt:lpstr>
      <vt:lpstr>Cambria Math</vt:lpstr>
      <vt:lpstr>Liberation Sans</vt:lpstr>
      <vt:lpstr>Roboto</vt:lpstr>
      <vt:lpstr>Symbol</vt:lpstr>
      <vt:lpstr>Times</vt:lpstr>
      <vt:lpstr>Times New Roman</vt:lpstr>
      <vt:lpstr>Wingdings</vt:lpstr>
      <vt:lpstr>Chapter_03_avi</vt:lpstr>
      <vt:lpstr>Bitmap Image</vt:lpstr>
      <vt:lpstr>Equation</vt:lpstr>
      <vt:lpstr>Image</vt:lpstr>
      <vt:lpstr>CHAPTER 4: IMPERFECTIONS IN SOLIDS</vt:lpstr>
      <vt:lpstr>Imperfections in Solids</vt:lpstr>
      <vt:lpstr>Types of Imperfections in Crystals</vt:lpstr>
      <vt:lpstr>PowerPoint Presentation</vt:lpstr>
      <vt:lpstr>Imperfections in Solids</vt:lpstr>
      <vt:lpstr>Nucleating Agents: Water -&gt; Snow</vt:lpstr>
      <vt:lpstr>Crystal Nucleating Agents</vt:lpstr>
      <vt:lpstr>Solidification</vt:lpstr>
      <vt:lpstr>Polycrystalline Materials</vt:lpstr>
      <vt:lpstr>Planar Defects in Solids</vt:lpstr>
      <vt:lpstr>PowerPoint Presentation</vt:lpstr>
      <vt:lpstr>Point Defects</vt:lpstr>
      <vt:lpstr>PowerPoint Presentation</vt:lpstr>
      <vt:lpstr>Importance of point defects</vt:lpstr>
      <vt:lpstr>Equilibrium Concentration: Point Defects</vt:lpstr>
      <vt:lpstr>Measuring Activation Energy</vt:lpstr>
      <vt:lpstr>PowerPoint Presentation</vt:lpstr>
      <vt:lpstr>Estimating Vacancy Concentration</vt:lpstr>
      <vt:lpstr>Point Defects in Alloys</vt:lpstr>
      <vt:lpstr>Imperfections in Solids</vt:lpstr>
      <vt:lpstr>Line Defects</vt:lpstr>
      <vt:lpstr>Imperfections in Solids</vt:lpstr>
      <vt:lpstr>Imperfections in Solids</vt:lpstr>
      <vt:lpstr>Motion of Edge Dislocation</vt:lpstr>
      <vt:lpstr>Imperfections in Solids</vt:lpstr>
      <vt:lpstr>Screw Dislocation</vt:lpstr>
      <vt:lpstr>Edge, Screw, and Mixed Dislocations</vt:lpstr>
      <vt:lpstr>https://youtu.be/JPVS8d2c_4U</vt:lpstr>
      <vt:lpstr>PowerPoint Presentation</vt:lpstr>
      <vt:lpstr>Surface Energy</vt:lpstr>
      <vt:lpstr>PowerPoint Presentation</vt:lpstr>
      <vt:lpstr>Low angle gbs: dislocation arrays</vt:lpstr>
      <vt:lpstr>Grain Boundaries</vt:lpstr>
      <vt:lpstr>Grain boundary energies</vt:lpstr>
      <vt:lpstr>Steps and Kinks</vt:lpstr>
      <vt:lpstr>Surface reconstructions</vt:lpstr>
      <vt:lpstr>Si (001)</vt:lpstr>
      <vt:lpstr>Si (111) 7x7 reconstruction</vt:lpstr>
      <vt:lpstr>Si (111) 7x7 reconstruction</vt:lpstr>
      <vt:lpstr>Imperfections in Solids</vt:lpstr>
      <vt:lpstr>Dislocations, Slip Planes, &amp; Crystal Structures</vt:lpstr>
      <vt:lpstr>Catalysts and Surface Defects</vt:lpstr>
      <vt:lpstr>PowerPoint Presentation</vt:lpstr>
      <vt:lpstr>Changing grain size: additives (refiners)</vt:lpstr>
      <vt:lpstr>Effects on properties: Yield Stress</vt:lpstr>
      <vt:lpstr>When grains are really small (~10 nm) the material softens (g.b. sliding?)</vt:lpstr>
      <vt:lpstr>Small amounts of impurities (dopants) added to crystalline, semiconducting silicon dramatically changes electrical properties</vt:lpstr>
      <vt:lpstr>Field-Effect Transistor</vt:lpstr>
      <vt:lpstr>Understanding Defects: Microscopic Examination</vt:lpstr>
      <vt:lpstr>Optical Microscopy</vt:lpstr>
      <vt:lpstr>Optical Microscopy</vt:lpstr>
      <vt:lpstr>PowerPoint Presentation</vt:lpstr>
      <vt:lpstr>PowerPoint Presentation</vt:lpstr>
      <vt:lpstr>Optical Microscopy</vt:lpstr>
      <vt:lpstr>Microscopy</vt:lpstr>
      <vt:lpstr>Scanned Probe Microscopies:  Scanning Tunneling Microscopy (STM) Atomic Force Microscopy (AFM)</vt:lpstr>
      <vt:lpstr>PowerPoint Presentation</vt:lpstr>
      <vt:lpstr>PowerPoint Presentation</vt:lpstr>
      <vt:lpstr>PowerPoint Presentation</vt:lpstr>
      <vt:lpstr>PowerPoint Presentation</vt:lpstr>
      <vt:lpstr>PowerPoint Presentation</vt:lpstr>
      <vt:lpstr>PowerPoint Presentation</vt:lpstr>
      <vt:lpstr>Summary</vt:lpstr>
      <vt:lpstr>Imperfections in Solids</vt:lpstr>
      <vt:lpstr>Imperfections in Solids</vt:lpstr>
    </vt:vector>
  </TitlesOfParts>
  <Company>David Rethwisch</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IMPERFECTIONS IN SOLIDS</dc:title>
  <dc:creator>David Rethwisch</dc:creator>
  <cp:lastModifiedBy>Microsoft Office User</cp:lastModifiedBy>
  <cp:revision>59</cp:revision>
  <dcterms:created xsi:type="dcterms:W3CDTF">2010-02-25T15:00:58Z</dcterms:created>
  <dcterms:modified xsi:type="dcterms:W3CDTF">2018-03-01T15:01:22Z</dcterms:modified>
</cp:coreProperties>
</file>